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Lst>
  <p:notesMasterIdLst>
    <p:notesMasterId r:id="rId32"/>
  </p:notesMasterIdLst>
  <p:sldIdLst>
    <p:sldId id="284" r:id="rId2"/>
    <p:sldId id="258" r:id="rId3"/>
    <p:sldId id="297" r:id="rId4"/>
    <p:sldId id="285" r:id="rId5"/>
    <p:sldId id="260" r:id="rId6"/>
    <p:sldId id="261" r:id="rId7"/>
    <p:sldId id="262" r:id="rId8"/>
    <p:sldId id="263" r:id="rId9"/>
    <p:sldId id="264" r:id="rId10"/>
    <p:sldId id="265" r:id="rId11"/>
    <p:sldId id="266" r:id="rId12"/>
    <p:sldId id="267" r:id="rId13"/>
    <p:sldId id="268" r:id="rId14"/>
    <p:sldId id="286" r:id="rId15"/>
    <p:sldId id="287" r:id="rId16"/>
    <p:sldId id="288" r:id="rId17"/>
    <p:sldId id="289" r:id="rId18"/>
    <p:sldId id="273" r:id="rId19"/>
    <p:sldId id="274" r:id="rId20"/>
    <p:sldId id="275" r:id="rId21"/>
    <p:sldId id="276" r:id="rId22"/>
    <p:sldId id="291" r:id="rId23"/>
    <p:sldId id="277" r:id="rId24"/>
    <p:sldId id="290" r:id="rId25"/>
    <p:sldId id="279" r:id="rId26"/>
    <p:sldId id="292" r:id="rId27"/>
    <p:sldId id="293" r:id="rId28"/>
    <p:sldId id="294" r:id="rId29"/>
    <p:sldId id="295" r:id="rId30"/>
    <p:sldId id="296"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679"/>
    <a:srgbClr val="0072C0"/>
    <a:srgbClr val="F7E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34" y="125"/>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3240e9fdbd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3240e9fdbd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267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3240e9fdbd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3240e9fdbd_1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3240e9fdbd_1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13240e9fdbd_1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3240e9fdbd_1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3240e9fdbd_1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3240e9fdbd_1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3240e9fdbd_1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3240e9fdbd_1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3240e9fdbd_1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7965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3240e9fdbd_1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3240e9fdbd_1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5248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3240e9fdbd_1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3240e9fdbd_1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2359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3240e9fdbd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3240e9fdbd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1650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33c2b6da22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133c2b6da2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33c2b6da22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133c2b6da22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3240e9fdbd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3240e9fdbd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33c2b6da22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133c2b6da22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33c2b6da22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133c2b6da2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33c2b6da22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133c2b6da2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1499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33c2b6da22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133c2b6da22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3240e9fdbd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3240e9fdbd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50755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32da1bfaab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32da1bfaab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32da1bfaab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32da1bfaab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53720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32da1bfaab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32da1bfaab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7327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32da1bfaab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32da1bfaab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22485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32da1bfaab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32da1bfaab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5917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3240e9fdbd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3240e9fdbd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97781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32da1bfaab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32da1bfaab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5641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3240e9fdbd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3240e9fdbd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8854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3240e9fdbd_1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3240e9fdbd_1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3240e9fdbd_1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3240e9fdbd_1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3240e9fdbd_1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3240e9fdbd_1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3240e9fdbd_1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3240e9fdbd_1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3240e9fdbd_1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3240e9fdbd_1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21.sv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3.sv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5.sv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info.boardofinnovation.com/hubfs/Brainstorm%252525252520Cards/Brainstorm%252525252520cards.pdf?utm_campaign=Brainstorm%252525252520cards&amp;utm_medium=email&amp;_hsenc=p2ANqtz-8JJ2I6UjiFK75NY72dZrVkY0lRITSTB6IQeyirmfXt9nYt_BGolY5BDtcnCOdM8OAQbD1p39GeUcZ_63JfG46koP86uQ&amp;_hsmi=65080916&amp;utm_content=65080916&amp;utm_source=hs_automation&amp;hsCtaTracking=b5951db7-ef10-4745-b1ed-c248d97f9a5b%25252525257C0890789d-4254-405f-95bb-b1acfc849113" TargetMode="External"/><Relationship Id="rId7"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www.sessionlab.com/methods/the-paper-clip-method" TargetMode="External"/><Relationship Id="rId5" Type="http://schemas.openxmlformats.org/officeDocument/2006/relationships/hyperlink" Target="https://boardofinnovation.com/tools/brainstorm-cards/" TargetMode="Externa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hyperlink" Target="https://www.hofstede-insights.com/product/compare-countries/"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hyperlink" Target="https://www.sciencedirect.com/science/article/pii/S221256711500524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www.nngroup.com/articles/storyboards-visualize-ideas/" TargetMode="External"/><Relationship Id="rId5" Type="http://schemas.openxmlformats.org/officeDocument/2006/relationships/hyperlink" Target="https://uxknowledgebase.com/how-might-we-questions-ux-knowledge-piece-sketch-30-22cc3a556130" TargetMode="Externa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www.huddleinnovation.com/huddleupreviewback/2016/6/8/affinity-diagramming"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hyperlink" Target="https://www.huddleinnovation.com/huddleupreviewback/2016/6/8/affinity-diagrammin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hyperlink" Target="https://gamestorming.com/how-now-wow-matrix/"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2.sv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4.sv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6.sv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6" name="image2.png">
            <a:extLst>
              <a:ext uri="{FF2B5EF4-FFF2-40B4-BE49-F238E27FC236}">
                <a16:creationId xmlns:a16="http://schemas.microsoft.com/office/drawing/2014/main" id="{17F742FE-D79D-4345-AC1D-556B7D0490C1}"/>
              </a:ext>
            </a:extLst>
          </p:cNvPr>
          <p:cNvPicPr/>
          <p:nvPr/>
        </p:nvPicPr>
        <p:blipFill>
          <a:blip r:embed="rId3"/>
          <a:srcRect/>
          <a:stretch>
            <a:fillRect/>
          </a:stretch>
        </p:blipFill>
        <p:spPr>
          <a:xfrm>
            <a:off x="3154327" y="1086769"/>
            <a:ext cx="5760720" cy="3240405"/>
          </a:xfrm>
          <a:prstGeom prst="rect">
            <a:avLst/>
          </a:prstGeom>
          <a:ln/>
        </p:spPr>
      </p:pic>
      <p:sp>
        <p:nvSpPr>
          <p:cNvPr id="2" name="Oval 1">
            <a:extLst>
              <a:ext uri="{FF2B5EF4-FFF2-40B4-BE49-F238E27FC236}">
                <a16:creationId xmlns:a16="http://schemas.microsoft.com/office/drawing/2014/main" id="{E0C4223C-5E38-4C1E-B233-B26509847CE0}"/>
              </a:ext>
            </a:extLst>
          </p:cNvPr>
          <p:cNvSpPr/>
          <p:nvPr/>
        </p:nvSpPr>
        <p:spPr>
          <a:xfrm>
            <a:off x="-439479" y="1027028"/>
            <a:ext cx="3359889" cy="3359889"/>
          </a:xfrm>
          <a:prstGeom prst="ellipse">
            <a:avLst/>
          </a:prstGeom>
          <a:solidFill>
            <a:srgbClr val="F7E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Google Shape;131;p26"/>
          <p:cNvSpPr txBox="1">
            <a:spLocks noGrp="1"/>
          </p:cNvSpPr>
          <p:nvPr>
            <p:ph type="subTitle" idx="1"/>
          </p:nvPr>
        </p:nvSpPr>
        <p:spPr>
          <a:xfrm>
            <a:off x="396761" y="2076081"/>
            <a:ext cx="2523649" cy="1900907"/>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700" b="1" dirty="0">
                <a:solidFill>
                  <a:srgbClr val="0072C0"/>
                </a:solidFill>
              </a:rPr>
              <a:t>Teacher </a:t>
            </a:r>
            <a:endParaRPr lang="lt-LT" sz="3700" b="1" dirty="0">
              <a:solidFill>
                <a:srgbClr val="0072C0"/>
              </a:solidFill>
            </a:endParaRPr>
          </a:p>
          <a:p>
            <a:pPr marL="0" lvl="0" indent="0" algn="l" rtl="0">
              <a:spcBef>
                <a:spcPts val="0"/>
              </a:spcBef>
              <a:spcAft>
                <a:spcPts val="0"/>
              </a:spcAft>
              <a:buNone/>
            </a:pPr>
            <a:r>
              <a:rPr lang="en" sz="3700" b="1" dirty="0">
                <a:solidFill>
                  <a:srgbClr val="0072C0"/>
                </a:solidFill>
              </a:rPr>
              <a:t>slides</a:t>
            </a:r>
            <a:endParaRPr sz="3700" b="1" dirty="0">
              <a:solidFill>
                <a:srgbClr val="0072C0"/>
              </a:solidFill>
            </a:endParaRPr>
          </a:p>
        </p:txBody>
      </p:sp>
    </p:spTree>
    <p:extLst>
      <p:ext uri="{BB962C8B-B14F-4D97-AF65-F5344CB8AC3E}">
        <p14:creationId xmlns:p14="http://schemas.microsoft.com/office/powerpoint/2010/main" val="2915981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5" name="Google Shape;195;p34"/>
          <p:cNvSpPr txBox="1">
            <a:spLocks noGrp="1"/>
          </p:cNvSpPr>
          <p:nvPr>
            <p:ph type="body" idx="1"/>
          </p:nvPr>
        </p:nvSpPr>
        <p:spPr>
          <a:xfrm>
            <a:off x="1003629" y="2036364"/>
            <a:ext cx="4992272" cy="2047509"/>
          </a:xfrm>
          <a:prstGeom prst="rect">
            <a:avLst/>
          </a:prstGeom>
        </p:spPr>
        <p:txBody>
          <a:bodyPr spcFirstLastPara="1" wrap="square" lIns="91425" tIns="91425" rIns="91425" bIns="91425" anchor="t" anchorCtr="0">
            <a:normAutofit/>
          </a:bodyPr>
          <a:lstStyle/>
          <a:p>
            <a:pPr marL="0" lvl="0" indent="0" algn="l" rtl="0">
              <a:lnSpc>
                <a:spcPct val="98181"/>
              </a:lnSpc>
              <a:spcBef>
                <a:spcPts val="1000"/>
              </a:spcBef>
              <a:spcAft>
                <a:spcPts val="0"/>
              </a:spcAft>
              <a:buClr>
                <a:schemeClr val="dk1"/>
              </a:buClr>
              <a:buSzPts val="1100"/>
              <a:buFont typeface="Arial"/>
              <a:buNone/>
            </a:pPr>
            <a:r>
              <a:rPr lang="en" sz="2000" dirty="0">
                <a:solidFill>
                  <a:srgbClr val="003679"/>
                </a:solidFill>
                <a:latin typeface="+mn-lt"/>
                <a:ea typeface="Calibri"/>
                <a:cs typeface="Calibri"/>
                <a:sym typeface="Calibri"/>
              </a:rPr>
              <a:t>How do you define challenge? Can you give an example of a challenge you’ve overcome? How did you address it? How did it change you as an individual?</a:t>
            </a:r>
            <a:endParaRPr sz="2000" dirty="0">
              <a:solidFill>
                <a:srgbClr val="003679"/>
              </a:solidFill>
              <a:latin typeface="+mn-lt"/>
              <a:ea typeface="Calibri"/>
              <a:cs typeface="Calibri"/>
              <a:sym typeface="Calibri"/>
            </a:endParaRPr>
          </a:p>
        </p:txBody>
      </p:sp>
      <p:sp>
        <p:nvSpPr>
          <p:cNvPr id="9" name="Oval 8">
            <a:extLst>
              <a:ext uri="{FF2B5EF4-FFF2-40B4-BE49-F238E27FC236}">
                <a16:creationId xmlns:a16="http://schemas.microsoft.com/office/drawing/2014/main" id="{EF7F2421-E50D-4981-89BF-55D9F7DE14E9}"/>
              </a:ext>
            </a:extLst>
          </p:cNvPr>
          <p:cNvSpPr/>
          <p:nvPr/>
        </p:nvSpPr>
        <p:spPr>
          <a:xfrm>
            <a:off x="-131323" y="116913"/>
            <a:ext cx="1332614" cy="1332614"/>
          </a:xfrm>
          <a:prstGeom prst="ellipse">
            <a:avLst/>
          </a:prstGeom>
          <a:solidFill>
            <a:srgbClr val="F7E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185;p33">
            <a:extLst>
              <a:ext uri="{FF2B5EF4-FFF2-40B4-BE49-F238E27FC236}">
                <a16:creationId xmlns:a16="http://schemas.microsoft.com/office/drawing/2014/main" id="{1ABBA9B7-36AB-494E-89D2-450A46468D8F}"/>
              </a:ext>
            </a:extLst>
          </p:cNvPr>
          <p:cNvSpPr txBox="1">
            <a:spLocks/>
          </p:cNvSpPr>
          <p:nvPr/>
        </p:nvSpPr>
        <p:spPr>
          <a:xfrm>
            <a:off x="311700" y="561270"/>
            <a:ext cx="8520600" cy="572700"/>
          </a:xfrm>
          <a:prstGeom prst="rect">
            <a:avLst/>
          </a:prstGeom>
          <a:noFill/>
          <a:ln>
            <a:noFill/>
          </a:ln>
        </p:spPr>
        <p:txBody>
          <a:bodyPr spcFirstLastPara="1" wrap="square" lIns="91425" tIns="91425" rIns="91425" bIns="91425" anchor="t" anchorCtr="0">
            <a:normAutofit fontScale="9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ct val="34375"/>
            </a:pPr>
            <a:r>
              <a:rPr lang="en-US" sz="3200" b="1" dirty="0">
                <a:solidFill>
                  <a:srgbClr val="0072C0"/>
                </a:solidFill>
              </a:rPr>
              <a:t>Activity 5: </a:t>
            </a:r>
            <a:r>
              <a:rPr lang="en-US" sz="3200" dirty="0">
                <a:solidFill>
                  <a:srgbClr val="0072C0"/>
                </a:solidFill>
              </a:rPr>
              <a:t>Concept of  “challenge”</a:t>
            </a:r>
          </a:p>
          <a:p>
            <a:endParaRPr lang="en-US" dirty="0">
              <a:solidFill>
                <a:srgbClr val="0072C0"/>
              </a:solidFill>
            </a:endParaRPr>
          </a:p>
        </p:txBody>
      </p:sp>
      <p:pic>
        <p:nvPicPr>
          <p:cNvPr id="11" name="Google Shape;139;p27">
            <a:extLst>
              <a:ext uri="{FF2B5EF4-FFF2-40B4-BE49-F238E27FC236}">
                <a16:creationId xmlns:a16="http://schemas.microsoft.com/office/drawing/2014/main" id="{BD01B4D1-D873-4D70-9AD3-70610BEEEED6}"/>
              </a:ext>
            </a:extLst>
          </p:cNvPr>
          <p:cNvPicPr preferRelativeResize="0"/>
          <p:nvPr/>
        </p:nvPicPr>
        <p:blipFill>
          <a:blip r:embed="rId3">
            <a:alphaModFix/>
          </a:blip>
          <a:stretch>
            <a:fillRect/>
          </a:stretch>
        </p:blipFill>
        <p:spPr>
          <a:xfrm>
            <a:off x="7028301" y="238050"/>
            <a:ext cx="1917225" cy="779675"/>
          </a:xfrm>
          <a:prstGeom prst="rect">
            <a:avLst/>
          </a:prstGeom>
          <a:noFill/>
          <a:ln>
            <a:noFill/>
          </a:ln>
        </p:spPr>
      </p:pic>
      <p:sp>
        <p:nvSpPr>
          <p:cNvPr id="14" name="Freeform: Shape 13">
            <a:extLst>
              <a:ext uri="{FF2B5EF4-FFF2-40B4-BE49-F238E27FC236}">
                <a16:creationId xmlns:a16="http://schemas.microsoft.com/office/drawing/2014/main" id="{952C4181-AE0E-4C3C-8938-C2556BEB97A1}"/>
              </a:ext>
            </a:extLst>
          </p:cNvPr>
          <p:cNvSpPr/>
          <p:nvPr/>
        </p:nvSpPr>
        <p:spPr>
          <a:xfrm>
            <a:off x="6519045" y="1598382"/>
            <a:ext cx="1018511" cy="1018511"/>
          </a:xfrm>
          <a:custGeom>
            <a:avLst/>
            <a:gdLst>
              <a:gd name="connsiteX0" fmla="*/ 510413 w 1018510"/>
              <a:gd name="connsiteY0" fmla="*/ 684022 h 1018510"/>
              <a:gd name="connsiteX1" fmla="*/ 336803 w 1018510"/>
              <a:gd name="connsiteY1" fmla="*/ 510413 h 1018510"/>
              <a:gd name="connsiteX2" fmla="*/ 510413 w 1018510"/>
              <a:gd name="connsiteY2" fmla="*/ 336803 h 1018510"/>
              <a:gd name="connsiteX3" fmla="*/ 684023 w 1018510"/>
              <a:gd name="connsiteY3" fmla="*/ 510413 h 1018510"/>
              <a:gd name="connsiteX4" fmla="*/ 510413 w 1018510"/>
              <a:gd name="connsiteY4" fmla="*/ 684022 h 1018510"/>
              <a:gd name="connsiteX5" fmla="*/ 901613 w 1018510"/>
              <a:gd name="connsiteY5" fmla="*/ 401617 h 1018510"/>
              <a:gd name="connsiteX6" fmla="*/ 864577 w 1018510"/>
              <a:gd name="connsiteY6" fmla="*/ 311340 h 1018510"/>
              <a:gd name="connsiteX7" fmla="*/ 901613 w 1018510"/>
              <a:gd name="connsiteY7" fmla="*/ 202545 h 1018510"/>
              <a:gd name="connsiteX8" fmla="*/ 818281 w 1018510"/>
              <a:gd name="connsiteY8" fmla="*/ 119212 h 1018510"/>
              <a:gd name="connsiteX9" fmla="*/ 709485 w 1018510"/>
              <a:gd name="connsiteY9" fmla="*/ 156249 h 1018510"/>
              <a:gd name="connsiteX10" fmla="*/ 619208 w 1018510"/>
              <a:gd name="connsiteY10" fmla="*/ 119212 h 1018510"/>
              <a:gd name="connsiteX11" fmla="*/ 568283 w 1018510"/>
              <a:gd name="connsiteY11" fmla="*/ 17361 h 1018510"/>
              <a:gd name="connsiteX12" fmla="*/ 452543 w 1018510"/>
              <a:gd name="connsiteY12" fmla="*/ 17361 h 1018510"/>
              <a:gd name="connsiteX13" fmla="*/ 401617 w 1018510"/>
              <a:gd name="connsiteY13" fmla="*/ 119212 h 1018510"/>
              <a:gd name="connsiteX14" fmla="*/ 311340 w 1018510"/>
              <a:gd name="connsiteY14" fmla="*/ 156249 h 1018510"/>
              <a:gd name="connsiteX15" fmla="*/ 202545 w 1018510"/>
              <a:gd name="connsiteY15" fmla="*/ 119212 h 1018510"/>
              <a:gd name="connsiteX16" fmla="*/ 119212 w 1018510"/>
              <a:gd name="connsiteY16" fmla="*/ 202545 h 1018510"/>
              <a:gd name="connsiteX17" fmla="*/ 156249 w 1018510"/>
              <a:gd name="connsiteY17" fmla="*/ 311340 h 1018510"/>
              <a:gd name="connsiteX18" fmla="*/ 119212 w 1018510"/>
              <a:gd name="connsiteY18" fmla="*/ 401617 h 1018510"/>
              <a:gd name="connsiteX19" fmla="*/ 17361 w 1018510"/>
              <a:gd name="connsiteY19" fmla="*/ 452543 h 1018510"/>
              <a:gd name="connsiteX20" fmla="*/ 17361 w 1018510"/>
              <a:gd name="connsiteY20" fmla="*/ 568283 h 1018510"/>
              <a:gd name="connsiteX21" fmla="*/ 119212 w 1018510"/>
              <a:gd name="connsiteY21" fmla="*/ 619208 h 1018510"/>
              <a:gd name="connsiteX22" fmla="*/ 156249 w 1018510"/>
              <a:gd name="connsiteY22" fmla="*/ 709485 h 1018510"/>
              <a:gd name="connsiteX23" fmla="*/ 119212 w 1018510"/>
              <a:gd name="connsiteY23" fmla="*/ 818281 h 1018510"/>
              <a:gd name="connsiteX24" fmla="*/ 200230 w 1018510"/>
              <a:gd name="connsiteY24" fmla="*/ 899299 h 1018510"/>
              <a:gd name="connsiteX25" fmla="*/ 309025 w 1018510"/>
              <a:gd name="connsiteY25" fmla="*/ 862262 h 1018510"/>
              <a:gd name="connsiteX26" fmla="*/ 399302 w 1018510"/>
              <a:gd name="connsiteY26" fmla="*/ 899299 h 1018510"/>
              <a:gd name="connsiteX27" fmla="*/ 450228 w 1018510"/>
              <a:gd name="connsiteY27" fmla="*/ 1001150 h 1018510"/>
              <a:gd name="connsiteX28" fmla="*/ 565968 w 1018510"/>
              <a:gd name="connsiteY28" fmla="*/ 1001150 h 1018510"/>
              <a:gd name="connsiteX29" fmla="*/ 616893 w 1018510"/>
              <a:gd name="connsiteY29" fmla="*/ 899299 h 1018510"/>
              <a:gd name="connsiteX30" fmla="*/ 707171 w 1018510"/>
              <a:gd name="connsiteY30" fmla="*/ 862262 h 1018510"/>
              <a:gd name="connsiteX31" fmla="*/ 815966 w 1018510"/>
              <a:gd name="connsiteY31" fmla="*/ 899299 h 1018510"/>
              <a:gd name="connsiteX32" fmla="*/ 899299 w 1018510"/>
              <a:gd name="connsiteY32" fmla="*/ 818281 h 1018510"/>
              <a:gd name="connsiteX33" fmla="*/ 862262 w 1018510"/>
              <a:gd name="connsiteY33" fmla="*/ 709485 h 1018510"/>
              <a:gd name="connsiteX34" fmla="*/ 901613 w 1018510"/>
              <a:gd name="connsiteY34" fmla="*/ 619208 h 1018510"/>
              <a:gd name="connsiteX35" fmla="*/ 1003464 w 1018510"/>
              <a:gd name="connsiteY35" fmla="*/ 568283 h 1018510"/>
              <a:gd name="connsiteX36" fmla="*/ 1003464 w 1018510"/>
              <a:gd name="connsiteY36" fmla="*/ 452543 h 1018510"/>
              <a:gd name="connsiteX37" fmla="*/ 901613 w 1018510"/>
              <a:gd name="connsiteY37" fmla="*/ 401617 h 101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18510" h="1018510">
                <a:moveTo>
                  <a:pt x="510413" y="684022"/>
                </a:moveTo>
                <a:cubicBezTo>
                  <a:pt x="413191" y="684022"/>
                  <a:pt x="336803" y="605319"/>
                  <a:pt x="336803" y="510413"/>
                </a:cubicBezTo>
                <a:cubicBezTo>
                  <a:pt x="336803" y="415506"/>
                  <a:pt x="415506" y="336803"/>
                  <a:pt x="510413" y="336803"/>
                </a:cubicBezTo>
                <a:cubicBezTo>
                  <a:pt x="607634" y="336803"/>
                  <a:pt x="684023" y="415506"/>
                  <a:pt x="684023" y="510413"/>
                </a:cubicBezTo>
                <a:cubicBezTo>
                  <a:pt x="684023" y="605319"/>
                  <a:pt x="605319" y="684022"/>
                  <a:pt x="510413" y="684022"/>
                </a:cubicBezTo>
                <a:close/>
                <a:moveTo>
                  <a:pt x="901613" y="401617"/>
                </a:moveTo>
                <a:cubicBezTo>
                  <a:pt x="892354" y="369210"/>
                  <a:pt x="880780" y="339118"/>
                  <a:pt x="864577" y="311340"/>
                </a:cubicBezTo>
                <a:lnTo>
                  <a:pt x="901613" y="202545"/>
                </a:lnTo>
                <a:lnTo>
                  <a:pt x="818281" y="119212"/>
                </a:lnTo>
                <a:lnTo>
                  <a:pt x="709485" y="156249"/>
                </a:lnTo>
                <a:cubicBezTo>
                  <a:pt x="681708" y="140045"/>
                  <a:pt x="651615" y="128471"/>
                  <a:pt x="619208" y="119212"/>
                </a:cubicBezTo>
                <a:lnTo>
                  <a:pt x="568283" y="17361"/>
                </a:lnTo>
                <a:lnTo>
                  <a:pt x="452543" y="17361"/>
                </a:lnTo>
                <a:lnTo>
                  <a:pt x="401617" y="119212"/>
                </a:lnTo>
                <a:cubicBezTo>
                  <a:pt x="369210" y="128471"/>
                  <a:pt x="339118" y="140045"/>
                  <a:pt x="311340" y="156249"/>
                </a:cubicBezTo>
                <a:lnTo>
                  <a:pt x="202545" y="119212"/>
                </a:lnTo>
                <a:lnTo>
                  <a:pt x="119212" y="202545"/>
                </a:lnTo>
                <a:lnTo>
                  <a:pt x="156249" y="311340"/>
                </a:lnTo>
                <a:cubicBezTo>
                  <a:pt x="140045" y="339118"/>
                  <a:pt x="128471" y="369210"/>
                  <a:pt x="119212" y="401617"/>
                </a:cubicBezTo>
                <a:lnTo>
                  <a:pt x="17361" y="452543"/>
                </a:lnTo>
                <a:lnTo>
                  <a:pt x="17361" y="568283"/>
                </a:lnTo>
                <a:lnTo>
                  <a:pt x="119212" y="619208"/>
                </a:lnTo>
                <a:cubicBezTo>
                  <a:pt x="128471" y="651615"/>
                  <a:pt x="140045" y="681708"/>
                  <a:pt x="156249" y="709485"/>
                </a:cubicBezTo>
                <a:lnTo>
                  <a:pt x="119212" y="818281"/>
                </a:lnTo>
                <a:lnTo>
                  <a:pt x="200230" y="899299"/>
                </a:lnTo>
                <a:lnTo>
                  <a:pt x="309025" y="862262"/>
                </a:lnTo>
                <a:cubicBezTo>
                  <a:pt x="336803" y="878465"/>
                  <a:pt x="366895" y="890039"/>
                  <a:pt x="399302" y="899299"/>
                </a:cubicBezTo>
                <a:lnTo>
                  <a:pt x="450228" y="1001150"/>
                </a:lnTo>
                <a:lnTo>
                  <a:pt x="565968" y="1001150"/>
                </a:lnTo>
                <a:lnTo>
                  <a:pt x="616893" y="899299"/>
                </a:lnTo>
                <a:cubicBezTo>
                  <a:pt x="649301" y="890039"/>
                  <a:pt x="679393" y="878465"/>
                  <a:pt x="707171" y="862262"/>
                </a:cubicBezTo>
                <a:lnTo>
                  <a:pt x="815966" y="899299"/>
                </a:lnTo>
                <a:lnTo>
                  <a:pt x="899299" y="818281"/>
                </a:lnTo>
                <a:lnTo>
                  <a:pt x="862262" y="709485"/>
                </a:lnTo>
                <a:cubicBezTo>
                  <a:pt x="878465" y="681708"/>
                  <a:pt x="892354" y="649301"/>
                  <a:pt x="901613" y="619208"/>
                </a:cubicBezTo>
                <a:lnTo>
                  <a:pt x="1003464" y="568283"/>
                </a:lnTo>
                <a:lnTo>
                  <a:pt x="1003464" y="452543"/>
                </a:lnTo>
                <a:lnTo>
                  <a:pt x="901613" y="401617"/>
                </a:lnTo>
                <a:close/>
              </a:path>
            </a:pathLst>
          </a:custGeom>
          <a:solidFill>
            <a:srgbClr val="0072C0"/>
          </a:solidFill>
          <a:ln w="9525" cap="flat">
            <a:noFill/>
            <a:prstDash val="solid"/>
            <a:miter/>
          </a:ln>
        </p:spPr>
        <p:txBody>
          <a:bodyPr rtlCol="0" anchor="ctr"/>
          <a:lstStyle/>
          <a:p>
            <a:endParaRPr lang="en-US"/>
          </a:p>
        </p:txBody>
      </p:sp>
      <p:grpSp>
        <p:nvGrpSpPr>
          <p:cNvPr id="15" name="Graphic 2" descr="Gears">
            <a:extLst>
              <a:ext uri="{FF2B5EF4-FFF2-40B4-BE49-F238E27FC236}">
                <a16:creationId xmlns:a16="http://schemas.microsoft.com/office/drawing/2014/main" id="{FD876A5C-D03F-41AD-B008-00F556F2E4C4}"/>
              </a:ext>
            </a:extLst>
          </p:cNvPr>
          <p:cNvGrpSpPr/>
          <p:nvPr/>
        </p:nvGrpSpPr>
        <p:grpSpPr>
          <a:xfrm>
            <a:off x="6171272" y="2255386"/>
            <a:ext cx="2222205" cy="2222205"/>
            <a:chOff x="5836174" y="2278959"/>
            <a:chExt cx="2222205" cy="2222205"/>
          </a:xfrm>
        </p:grpSpPr>
        <p:sp>
          <p:nvSpPr>
            <p:cNvPr id="16" name="Freeform: Shape 15">
              <a:extLst>
                <a:ext uri="{FF2B5EF4-FFF2-40B4-BE49-F238E27FC236}">
                  <a16:creationId xmlns:a16="http://schemas.microsoft.com/office/drawing/2014/main" id="{9FA4AFFB-63B4-482A-979A-89183EBA6FEF}"/>
                </a:ext>
              </a:extLst>
            </p:cNvPr>
            <p:cNvSpPr/>
            <p:nvPr/>
          </p:nvSpPr>
          <p:spPr>
            <a:xfrm>
              <a:off x="6698436" y="2458356"/>
              <a:ext cx="1018511" cy="1018511"/>
            </a:xfrm>
            <a:custGeom>
              <a:avLst/>
              <a:gdLst>
                <a:gd name="connsiteX0" fmla="*/ 510413 w 1018510"/>
                <a:gd name="connsiteY0" fmla="*/ 684022 h 1018510"/>
                <a:gd name="connsiteX1" fmla="*/ 336803 w 1018510"/>
                <a:gd name="connsiteY1" fmla="*/ 510413 h 1018510"/>
                <a:gd name="connsiteX2" fmla="*/ 510413 w 1018510"/>
                <a:gd name="connsiteY2" fmla="*/ 336803 h 1018510"/>
                <a:gd name="connsiteX3" fmla="*/ 684023 w 1018510"/>
                <a:gd name="connsiteY3" fmla="*/ 510413 h 1018510"/>
                <a:gd name="connsiteX4" fmla="*/ 510413 w 1018510"/>
                <a:gd name="connsiteY4" fmla="*/ 684022 h 1018510"/>
                <a:gd name="connsiteX5" fmla="*/ 901613 w 1018510"/>
                <a:gd name="connsiteY5" fmla="*/ 401617 h 1018510"/>
                <a:gd name="connsiteX6" fmla="*/ 864577 w 1018510"/>
                <a:gd name="connsiteY6" fmla="*/ 311340 h 1018510"/>
                <a:gd name="connsiteX7" fmla="*/ 901613 w 1018510"/>
                <a:gd name="connsiteY7" fmla="*/ 202545 h 1018510"/>
                <a:gd name="connsiteX8" fmla="*/ 818281 w 1018510"/>
                <a:gd name="connsiteY8" fmla="*/ 119212 h 1018510"/>
                <a:gd name="connsiteX9" fmla="*/ 709485 w 1018510"/>
                <a:gd name="connsiteY9" fmla="*/ 156249 h 1018510"/>
                <a:gd name="connsiteX10" fmla="*/ 619208 w 1018510"/>
                <a:gd name="connsiteY10" fmla="*/ 119212 h 1018510"/>
                <a:gd name="connsiteX11" fmla="*/ 568283 w 1018510"/>
                <a:gd name="connsiteY11" fmla="*/ 17361 h 1018510"/>
                <a:gd name="connsiteX12" fmla="*/ 452543 w 1018510"/>
                <a:gd name="connsiteY12" fmla="*/ 17361 h 1018510"/>
                <a:gd name="connsiteX13" fmla="*/ 401617 w 1018510"/>
                <a:gd name="connsiteY13" fmla="*/ 119212 h 1018510"/>
                <a:gd name="connsiteX14" fmla="*/ 311340 w 1018510"/>
                <a:gd name="connsiteY14" fmla="*/ 156249 h 1018510"/>
                <a:gd name="connsiteX15" fmla="*/ 202545 w 1018510"/>
                <a:gd name="connsiteY15" fmla="*/ 119212 h 1018510"/>
                <a:gd name="connsiteX16" fmla="*/ 119212 w 1018510"/>
                <a:gd name="connsiteY16" fmla="*/ 202545 h 1018510"/>
                <a:gd name="connsiteX17" fmla="*/ 156249 w 1018510"/>
                <a:gd name="connsiteY17" fmla="*/ 311340 h 1018510"/>
                <a:gd name="connsiteX18" fmla="*/ 119212 w 1018510"/>
                <a:gd name="connsiteY18" fmla="*/ 401617 h 1018510"/>
                <a:gd name="connsiteX19" fmla="*/ 17361 w 1018510"/>
                <a:gd name="connsiteY19" fmla="*/ 452543 h 1018510"/>
                <a:gd name="connsiteX20" fmla="*/ 17361 w 1018510"/>
                <a:gd name="connsiteY20" fmla="*/ 568283 h 1018510"/>
                <a:gd name="connsiteX21" fmla="*/ 119212 w 1018510"/>
                <a:gd name="connsiteY21" fmla="*/ 619208 h 1018510"/>
                <a:gd name="connsiteX22" fmla="*/ 156249 w 1018510"/>
                <a:gd name="connsiteY22" fmla="*/ 709485 h 1018510"/>
                <a:gd name="connsiteX23" fmla="*/ 119212 w 1018510"/>
                <a:gd name="connsiteY23" fmla="*/ 818281 h 1018510"/>
                <a:gd name="connsiteX24" fmla="*/ 200230 w 1018510"/>
                <a:gd name="connsiteY24" fmla="*/ 899299 h 1018510"/>
                <a:gd name="connsiteX25" fmla="*/ 309025 w 1018510"/>
                <a:gd name="connsiteY25" fmla="*/ 862262 h 1018510"/>
                <a:gd name="connsiteX26" fmla="*/ 399302 w 1018510"/>
                <a:gd name="connsiteY26" fmla="*/ 899299 h 1018510"/>
                <a:gd name="connsiteX27" fmla="*/ 450228 w 1018510"/>
                <a:gd name="connsiteY27" fmla="*/ 1001150 h 1018510"/>
                <a:gd name="connsiteX28" fmla="*/ 565968 w 1018510"/>
                <a:gd name="connsiteY28" fmla="*/ 1001150 h 1018510"/>
                <a:gd name="connsiteX29" fmla="*/ 616893 w 1018510"/>
                <a:gd name="connsiteY29" fmla="*/ 899299 h 1018510"/>
                <a:gd name="connsiteX30" fmla="*/ 707171 w 1018510"/>
                <a:gd name="connsiteY30" fmla="*/ 862262 h 1018510"/>
                <a:gd name="connsiteX31" fmla="*/ 815966 w 1018510"/>
                <a:gd name="connsiteY31" fmla="*/ 899299 h 1018510"/>
                <a:gd name="connsiteX32" fmla="*/ 899299 w 1018510"/>
                <a:gd name="connsiteY32" fmla="*/ 818281 h 1018510"/>
                <a:gd name="connsiteX33" fmla="*/ 862262 w 1018510"/>
                <a:gd name="connsiteY33" fmla="*/ 709485 h 1018510"/>
                <a:gd name="connsiteX34" fmla="*/ 901613 w 1018510"/>
                <a:gd name="connsiteY34" fmla="*/ 619208 h 1018510"/>
                <a:gd name="connsiteX35" fmla="*/ 1003464 w 1018510"/>
                <a:gd name="connsiteY35" fmla="*/ 568283 h 1018510"/>
                <a:gd name="connsiteX36" fmla="*/ 1003464 w 1018510"/>
                <a:gd name="connsiteY36" fmla="*/ 452543 h 1018510"/>
                <a:gd name="connsiteX37" fmla="*/ 901613 w 1018510"/>
                <a:gd name="connsiteY37" fmla="*/ 401617 h 101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18510" h="1018510">
                  <a:moveTo>
                    <a:pt x="510413" y="684022"/>
                  </a:moveTo>
                  <a:cubicBezTo>
                    <a:pt x="413191" y="684022"/>
                    <a:pt x="336803" y="605319"/>
                    <a:pt x="336803" y="510413"/>
                  </a:cubicBezTo>
                  <a:cubicBezTo>
                    <a:pt x="336803" y="415506"/>
                    <a:pt x="415506" y="336803"/>
                    <a:pt x="510413" y="336803"/>
                  </a:cubicBezTo>
                  <a:cubicBezTo>
                    <a:pt x="607634" y="336803"/>
                    <a:pt x="684023" y="415506"/>
                    <a:pt x="684023" y="510413"/>
                  </a:cubicBezTo>
                  <a:cubicBezTo>
                    <a:pt x="684023" y="605319"/>
                    <a:pt x="605319" y="684022"/>
                    <a:pt x="510413" y="684022"/>
                  </a:cubicBezTo>
                  <a:close/>
                  <a:moveTo>
                    <a:pt x="901613" y="401617"/>
                  </a:moveTo>
                  <a:cubicBezTo>
                    <a:pt x="892354" y="369210"/>
                    <a:pt x="880780" y="339118"/>
                    <a:pt x="864577" y="311340"/>
                  </a:cubicBezTo>
                  <a:lnTo>
                    <a:pt x="901613" y="202545"/>
                  </a:lnTo>
                  <a:lnTo>
                    <a:pt x="818281" y="119212"/>
                  </a:lnTo>
                  <a:lnTo>
                    <a:pt x="709485" y="156249"/>
                  </a:lnTo>
                  <a:cubicBezTo>
                    <a:pt x="681708" y="140045"/>
                    <a:pt x="651615" y="128471"/>
                    <a:pt x="619208" y="119212"/>
                  </a:cubicBezTo>
                  <a:lnTo>
                    <a:pt x="568283" y="17361"/>
                  </a:lnTo>
                  <a:lnTo>
                    <a:pt x="452543" y="17361"/>
                  </a:lnTo>
                  <a:lnTo>
                    <a:pt x="401617" y="119212"/>
                  </a:lnTo>
                  <a:cubicBezTo>
                    <a:pt x="369210" y="128471"/>
                    <a:pt x="339118" y="140045"/>
                    <a:pt x="311340" y="156249"/>
                  </a:cubicBezTo>
                  <a:lnTo>
                    <a:pt x="202545" y="119212"/>
                  </a:lnTo>
                  <a:lnTo>
                    <a:pt x="119212" y="202545"/>
                  </a:lnTo>
                  <a:lnTo>
                    <a:pt x="156249" y="311340"/>
                  </a:lnTo>
                  <a:cubicBezTo>
                    <a:pt x="140045" y="339118"/>
                    <a:pt x="128471" y="369210"/>
                    <a:pt x="119212" y="401617"/>
                  </a:cubicBezTo>
                  <a:lnTo>
                    <a:pt x="17361" y="452543"/>
                  </a:lnTo>
                  <a:lnTo>
                    <a:pt x="17361" y="568283"/>
                  </a:lnTo>
                  <a:lnTo>
                    <a:pt x="119212" y="619208"/>
                  </a:lnTo>
                  <a:cubicBezTo>
                    <a:pt x="128471" y="651615"/>
                    <a:pt x="140045" y="681708"/>
                    <a:pt x="156249" y="709485"/>
                  </a:cubicBezTo>
                  <a:lnTo>
                    <a:pt x="119212" y="818281"/>
                  </a:lnTo>
                  <a:lnTo>
                    <a:pt x="200230" y="899299"/>
                  </a:lnTo>
                  <a:lnTo>
                    <a:pt x="309025" y="862262"/>
                  </a:lnTo>
                  <a:cubicBezTo>
                    <a:pt x="336803" y="878465"/>
                    <a:pt x="366895" y="890039"/>
                    <a:pt x="399302" y="899299"/>
                  </a:cubicBezTo>
                  <a:lnTo>
                    <a:pt x="450228" y="1001150"/>
                  </a:lnTo>
                  <a:lnTo>
                    <a:pt x="565968" y="1001150"/>
                  </a:lnTo>
                  <a:lnTo>
                    <a:pt x="616893" y="899299"/>
                  </a:lnTo>
                  <a:cubicBezTo>
                    <a:pt x="649301" y="890039"/>
                    <a:pt x="679393" y="878465"/>
                    <a:pt x="707171" y="862262"/>
                  </a:cubicBezTo>
                  <a:lnTo>
                    <a:pt x="815966" y="899299"/>
                  </a:lnTo>
                  <a:lnTo>
                    <a:pt x="899299" y="818281"/>
                  </a:lnTo>
                  <a:lnTo>
                    <a:pt x="862262" y="709485"/>
                  </a:lnTo>
                  <a:cubicBezTo>
                    <a:pt x="878465" y="681708"/>
                    <a:pt x="892354" y="649301"/>
                    <a:pt x="901613" y="619208"/>
                  </a:cubicBezTo>
                  <a:lnTo>
                    <a:pt x="1003464" y="568283"/>
                  </a:lnTo>
                  <a:lnTo>
                    <a:pt x="1003464" y="452543"/>
                  </a:lnTo>
                  <a:lnTo>
                    <a:pt x="901613" y="401617"/>
                  </a:lnTo>
                  <a:close/>
                </a:path>
              </a:pathLst>
            </a:custGeom>
            <a:solidFill>
              <a:srgbClr val="003679"/>
            </a:solid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9666A8B7-ECFE-4C23-8E33-30A06524AC6A}"/>
                </a:ext>
              </a:extLst>
            </p:cNvPr>
            <p:cNvSpPr/>
            <p:nvPr/>
          </p:nvSpPr>
          <p:spPr>
            <a:xfrm>
              <a:off x="6175292" y="3300942"/>
              <a:ext cx="1018511" cy="1018511"/>
            </a:xfrm>
            <a:custGeom>
              <a:avLst/>
              <a:gdLst>
                <a:gd name="connsiteX0" fmla="*/ 510413 w 1018510"/>
                <a:gd name="connsiteY0" fmla="*/ 684022 h 1018510"/>
                <a:gd name="connsiteX1" fmla="*/ 336803 w 1018510"/>
                <a:gd name="connsiteY1" fmla="*/ 510413 h 1018510"/>
                <a:gd name="connsiteX2" fmla="*/ 510413 w 1018510"/>
                <a:gd name="connsiteY2" fmla="*/ 336803 h 1018510"/>
                <a:gd name="connsiteX3" fmla="*/ 684023 w 1018510"/>
                <a:gd name="connsiteY3" fmla="*/ 510413 h 1018510"/>
                <a:gd name="connsiteX4" fmla="*/ 510413 w 1018510"/>
                <a:gd name="connsiteY4" fmla="*/ 684022 h 1018510"/>
                <a:gd name="connsiteX5" fmla="*/ 510413 w 1018510"/>
                <a:gd name="connsiteY5" fmla="*/ 684022 h 1018510"/>
                <a:gd name="connsiteX6" fmla="*/ 864577 w 1018510"/>
                <a:gd name="connsiteY6" fmla="*/ 311340 h 1018510"/>
                <a:gd name="connsiteX7" fmla="*/ 901613 w 1018510"/>
                <a:gd name="connsiteY7" fmla="*/ 202545 h 1018510"/>
                <a:gd name="connsiteX8" fmla="*/ 818281 w 1018510"/>
                <a:gd name="connsiteY8" fmla="*/ 119212 h 1018510"/>
                <a:gd name="connsiteX9" fmla="*/ 709485 w 1018510"/>
                <a:gd name="connsiteY9" fmla="*/ 156249 h 1018510"/>
                <a:gd name="connsiteX10" fmla="*/ 619208 w 1018510"/>
                <a:gd name="connsiteY10" fmla="*/ 119212 h 1018510"/>
                <a:gd name="connsiteX11" fmla="*/ 568283 w 1018510"/>
                <a:gd name="connsiteY11" fmla="*/ 17361 h 1018510"/>
                <a:gd name="connsiteX12" fmla="*/ 452543 w 1018510"/>
                <a:gd name="connsiteY12" fmla="*/ 17361 h 1018510"/>
                <a:gd name="connsiteX13" fmla="*/ 401617 w 1018510"/>
                <a:gd name="connsiteY13" fmla="*/ 119212 h 1018510"/>
                <a:gd name="connsiteX14" fmla="*/ 311340 w 1018510"/>
                <a:gd name="connsiteY14" fmla="*/ 156249 h 1018510"/>
                <a:gd name="connsiteX15" fmla="*/ 202545 w 1018510"/>
                <a:gd name="connsiteY15" fmla="*/ 119212 h 1018510"/>
                <a:gd name="connsiteX16" fmla="*/ 121527 w 1018510"/>
                <a:gd name="connsiteY16" fmla="*/ 200230 h 1018510"/>
                <a:gd name="connsiteX17" fmla="*/ 156249 w 1018510"/>
                <a:gd name="connsiteY17" fmla="*/ 309025 h 1018510"/>
                <a:gd name="connsiteX18" fmla="*/ 119212 w 1018510"/>
                <a:gd name="connsiteY18" fmla="*/ 399302 h 1018510"/>
                <a:gd name="connsiteX19" fmla="*/ 17361 w 1018510"/>
                <a:gd name="connsiteY19" fmla="*/ 450228 h 1018510"/>
                <a:gd name="connsiteX20" fmla="*/ 17361 w 1018510"/>
                <a:gd name="connsiteY20" fmla="*/ 565968 h 1018510"/>
                <a:gd name="connsiteX21" fmla="*/ 119212 w 1018510"/>
                <a:gd name="connsiteY21" fmla="*/ 616893 h 1018510"/>
                <a:gd name="connsiteX22" fmla="*/ 156249 w 1018510"/>
                <a:gd name="connsiteY22" fmla="*/ 707170 h 1018510"/>
                <a:gd name="connsiteX23" fmla="*/ 121527 w 1018510"/>
                <a:gd name="connsiteY23" fmla="*/ 815966 h 1018510"/>
                <a:gd name="connsiteX24" fmla="*/ 202545 w 1018510"/>
                <a:gd name="connsiteY24" fmla="*/ 896984 h 1018510"/>
                <a:gd name="connsiteX25" fmla="*/ 311340 w 1018510"/>
                <a:gd name="connsiteY25" fmla="*/ 862262 h 1018510"/>
                <a:gd name="connsiteX26" fmla="*/ 401617 w 1018510"/>
                <a:gd name="connsiteY26" fmla="*/ 899299 h 1018510"/>
                <a:gd name="connsiteX27" fmla="*/ 452543 w 1018510"/>
                <a:gd name="connsiteY27" fmla="*/ 1001150 h 1018510"/>
                <a:gd name="connsiteX28" fmla="*/ 568283 w 1018510"/>
                <a:gd name="connsiteY28" fmla="*/ 1001150 h 1018510"/>
                <a:gd name="connsiteX29" fmla="*/ 619208 w 1018510"/>
                <a:gd name="connsiteY29" fmla="*/ 899299 h 1018510"/>
                <a:gd name="connsiteX30" fmla="*/ 709485 w 1018510"/>
                <a:gd name="connsiteY30" fmla="*/ 862262 h 1018510"/>
                <a:gd name="connsiteX31" fmla="*/ 818281 w 1018510"/>
                <a:gd name="connsiteY31" fmla="*/ 899299 h 1018510"/>
                <a:gd name="connsiteX32" fmla="*/ 899299 w 1018510"/>
                <a:gd name="connsiteY32" fmla="*/ 815966 h 1018510"/>
                <a:gd name="connsiteX33" fmla="*/ 864577 w 1018510"/>
                <a:gd name="connsiteY33" fmla="*/ 709485 h 1018510"/>
                <a:gd name="connsiteX34" fmla="*/ 901613 w 1018510"/>
                <a:gd name="connsiteY34" fmla="*/ 619208 h 1018510"/>
                <a:gd name="connsiteX35" fmla="*/ 1003464 w 1018510"/>
                <a:gd name="connsiteY35" fmla="*/ 568283 h 1018510"/>
                <a:gd name="connsiteX36" fmla="*/ 1003464 w 1018510"/>
                <a:gd name="connsiteY36" fmla="*/ 452543 h 1018510"/>
                <a:gd name="connsiteX37" fmla="*/ 901613 w 1018510"/>
                <a:gd name="connsiteY37" fmla="*/ 401617 h 1018510"/>
                <a:gd name="connsiteX38" fmla="*/ 864577 w 1018510"/>
                <a:gd name="connsiteY38" fmla="*/ 311340 h 101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18510" h="1018510">
                  <a:moveTo>
                    <a:pt x="510413" y="684022"/>
                  </a:moveTo>
                  <a:cubicBezTo>
                    <a:pt x="413191" y="684022"/>
                    <a:pt x="336803" y="605319"/>
                    <a:pt x="336803" y="510413"/>
                  </a:cubicBezTo>
                  <a:cubicBezTo>
                    <a:pt x="336803" y="413191"/>
                    <a:pt x="415506" y="336803"/>
                    <a:pt x="510413" y="336803"/>
                  </a:cubicBezTo>
                  <a:cubicBezTo>
                    <a:pt x="607634" y="336803"/>
                    <a:pt x="684023" y="415506"/>
                    <a:pt x="684023" y="510413"/>
                  </a:cubicBezTo>
                  <a:cubicBezTo>
                    <a:pt x="684023" y="605319"/>
                    <a:pt x="607634" y="684022"/>
                    <a:pt x="510413" y="684022"/>
                  </a:cubicBezTo>
                  <a:lnTo>
                    <a:pt x="510413" y="684022"/>
                  </a:lnTo>
                  <a:close/>
                  <a:moveTo>
                    <a:pt x="864577" y="311340"/>
                  </a:moveTo>
                  <a:lnTo>
                    <a:pt x="901613" y="202545"/>
                  </a:lnTo>
                  <a:lnTo>
                    <a:pt x="818281" y="119212"/>
                  </a:lnTo>
                  <a:lnTo>
                    <a:pt x="709485" y="156249"/>
                  </a:lnTo>
                  <a:cubicBezTo>
                    <a:pt x="681708" y="140045"/>
                    <a:pt x="649301" y="128471"/>
                    <a:pt x="619208" y="119212"/>
                  </a:cubicBezTo>
                  <a:lnTo>
                    <a:pt x="568283" y="17361"/>
                  </a:lnTo>
                  <a:lnTo>
                    <a:pt x="452543" y="17361"/>
                  </a:lnTo>
                  <a:lnTo>
                    <a:pt x="401617" y="119212"/>
                  </a:lnTo>
                  <a:cubicBezTo>
                    <a:pt x="369210" y="128471"/>
                    <a:pt x="339118" y="140045"/>
                    <a:pt x="311340" y="156249"/>
                  </a:cubicBezTo>
                  <a:lnTo>
                    <a:pt x="202545" y="119212"/>
                  </a:lnTo>
                  <a:lnTo>
                    <a:pt x="121527" y="200230"/>
                  </a:lnTo>
                  <a:lnTo>
                    <a:pt x="156249" y="309025"/>
                  </a:lnTo>
                  <a:cubicBezTo>
                    <a:pt x="140045" y="336803"/>
                    <a:pt x="128471" y="369210"/>
                    <a:pt x="119212" y="399302"/>
                  </a:cubicBezTo>
                  <a:lnTo>
                    <a:pt x="17361" y="450228"/>
                  </a:lnTo>
                  <a:lnTo>
                    <a:pt x="17361" y="565968"/>
                  </a:lnTo>
                  <a:lnTo>
                    <a:pt x="119212" y="616893"/>
                  </a:lnTo>
                  <a:cubicBezTo>
                    <a:pt x="128471" y="649300"/>
                    <a:pt x="140045" y="679393"/>
                    <a:pt x="156249" y="707170"/>
                  </a:cubicBezTo>
                  <a:lnTo>
                    <a:pt x="121527" y="815966"/>
                  </a:lnTo>
                  <a:lnTo>
                    <a:pt x="202545" y="896984"/>
                  </a:lnTo>
                  <a:lnTo>
                    <a:pt x="311340" y="862262"/>
                  </a:lnTo>
                  <a:cubicBezTo>
                    <a:pt x="339118" y="878465"/>
                    <a:pt x="369210" y="890039"/>
                    <a:pt x="401617" y="899299"/>
                  </a:cubicBezTo>
                  <a:lnTo>
                    <a:pt x="452543" y="1001150"/>
                  </a:lnTo>
                  <a:lnTo>
                    <a:pt x="568283" y="1001150"/>
                  </a:lnTo>
                  <a:lnTo>
                    <a:pt x="619208" y="899299"/>
                  </a:lnTo>
                  <a:cubicBezTo>
                    <a:pt x="651615" y="890039"/>
                    <a:pt x="681708" y="878465"/>
                    <a:pt x="709485" y="862262"/>
                  </a:cubicBezTo>
                  <a:lnTo>
                    <a:pt x="818281" y="899299"/>
                  </a:lnTo>
                  <a:lnTo>
                    <a:pt x="899299" y="815966"/>
                  </a:lnTo>
                  <a:lnTo>
                    <a:pt x="864577" y="709485"/>
                  </a:lnTo>
                  <a:cubicBezTo>
                    <a:pt x="880780" y="681708"/>
                    <a:pt x="892354" y="651615"/>
                    <a:pt x="901613" y="619208"/>
                  </a:cubicBezTo>
                  <a:lnTo>
                    <a:pt x="1003464" y="568283"/>
                  </a:lnTo>
                  <a:lnTo>
                    <a:pt x="1003464" y="452543"/>
                  </a:lnTo>
                  <a:lnTo>
                    <a:pt x="901613" y="401617"/>
                  </a:lnTo>
                  <a:cubicBezTo>
                    <a:pt x="892354" y="369210"/>
                    <a:pt x="880780" y="339118"/>
                    <a:pt x="864577" y="311340"/>
                  </a:cubicBezTo>
                  <a:close/>
                </a:path>
              </a:pathLst>
            </a:custGeom>
            <a:solidFill>
              <a:srgbClr val="F7EE00"/>
            </a:solidFill>
            <a:ln w="9525" cap="flat">
              <a:noFill/>
              <a:prstDash val="solid"/>
              <a:miter/>
            </a:ln>
          </p:spPr>
          <p:txBody>
            <a:bodyPr rtlCol="0" anchor="ctr"/>
            <a:lstStyle/>
            <a:p>
              <a:endParaRPr 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3679"/>
        </a:solidFill>
        <a:effectLst/>
      </p:bgPr>
    </p:bg>
    <p:spTree>
      <p:nvGrpSpPr>
        <p:cNvPr id="1" name="Shape 202"/>
        <p:cNvGrpSpPr/>
        <p:nvPr/>
      </p:nvGrpSpPr>
      <p:grpSpPr>
        <a:xfrm>
          <a:off x="0" y="0"/>
          <a:ext cx="0" cy="0"/>
          <a:chOff x="0" y="0"/>
          <a:chExt cx="0" cy="0"/>
        </a:xfrm>
      </p:grpSpPr>
      <p:sp>
        <p:nvSpPr>
          <p:cNvPr id="8" name="Oval 7">
            <a:extLst>
              <a:ext uri="{FF2B5EF4-FFF2-40B4-BE49-F238E27FC236}">
                <a16:creationId xmlns:a16="http://schemas.microsoft.com/office/drawing/2014/main" id="{62A921B0-2117-4080-9BB6-43A1D03724CF}"/>
              </a:ext>
            </a:extLst>
          </p:cNvPr>
          <p:cNvSpPr/>
          <p:nvPr/>
        </p:nvSpPr>
        <p:spPr>
          <a:xfrm>
            <a:off x="-201690" y="65068"/>
            <a:ext cx="1332614" cy="1332614"/>
          </a:xfrm>
          <a:prstGeom prst="ellipse">
            <a:avLst/>
          </a:prstGeom>
          <a:solidFill>
            <a:srgbClr val="F7E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Google Shape;203;p35"/>
          <p:cNvSpPr txBox="1">
            <a:spLocks noGrp="1"/>
          </p:cNvSpPr>
          <p:nvPr>
            <p:ph type="title"/>
          </p:nvPr>
        </p:nvSpPr>
        <p:spPr>
          <a:xfrm>
            <a:off x="1244338" y="331247"/>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solidFill>
                  <a:schemeClr val="bg1"/>
                </a:solidFill>
              </a:rPr>
              <a:t>Activity 6: </a:t>
            </a:r>
            <a:r>
              <a:rPr lang="en" sz="3200" dirty="0">
                <a:solidFill>
                  <a:schemeClr val="bg1"/>
                </a:solidFill>
              </a:rPr>
              <a:t>What challenge?</a:t>
            </a:r>
            <a:endParaRPr sz="3200" dirty="0">
              <a:solidFill>
                <a:schemeClr val="bg1"/>
              </a:solidFill>
            </a:endParaRPr>
          </a:p>
        </p:txBody>
      </p:sp>
      <p:pic>
        <p:nvPicPr>
          <p:cNvPr id="204" name="Google Shape;204;p35"/>
          <p:cNvPicPr preferRelativeResize="0"/>
          <p:nvPr/>
        </p:nvPicPr>
        <p:blipFill>
          <a:blip r:embed="rId3">
            <a:alphaModFix/>
          </a:blip>
          <a:stretch>
            <a:fillRect/>
          </a:stretch>
        </p:blipFill>
        <p:spPr>
          <a:xfrm>
            <a:off x="152400" y="1170125"/>
            <a:ext cx="8810625" cy="1209675"/>
          </a:xfrm>
          <a:prstGeom prst="rect">
            <a:avLst/>
          </a:prstGeom>
          <a:noFill/>
          <a:ln>
            <a:noFill/>
          </a:ln>
        </p:spPr>
      </p:pic>
      <p:pic>
        <p:nvPicPr>
          <p:cNvPr id="205" name="Google Shape;205;p35"/>
          <p:cNvPicPr preferRelativeResize="0"/>
          <p:nvPr/>
        </p:nvPicPr>
        <p:blipFill>
          <a:blip r:embed="rId4">
            <a:alphaModFix/>
          </a:blip>
          <a:stretch>
            <a:fillRect/>
          </a:stretch>
        </p:blipFill>
        <p:spPr>
          <a:xfrm>
            <a:off x="152400" y="2532200"/>
            <a:ext cx="8810625" cy="1219200"/>
          </a:xfrm>
          <a:prstGeom prst="rect">
            <a:avLst/>
          </a:prstGeom>
          <a:noFill/>
          <a:ln>
            <a:noFill/>
          </a:ln>
        </p:spPr>
      </p:pic>
      <p:pic>
        <p:nvPicPr>
          <p:cNvPr id="206" name="Google Shape;206;p35"/>
          <p:cNvPicPr preferRelativeResize="0"/>
          <p:nvPr/>
        </p:nvPicPr>
        <p:blipFill>
          <a:blip r:embed="rId5">
            <a:alphaModFix/>
          </a:blip>
          <a:stretch>
            <a:fillRect/>
          </a:stretch>
        </p:blipFill>
        <p:spPr>
          <a:xfrm>
            <a:off x="1244338" y="3903800"/>
            <a:ext cx="6655328" cy="1087300"/>
          </a:xfrm>
          <a:prstGeom prst="rect">
            <a:avLst/>
          </a:prstGeom>
          <a:noFill/>
          <a:ln>
            <a:noFill/>
          </a:ln>
        </p:spPr>
      </p:pic>
      <p:sp>
        <p:nvSpPr>
          <p:cNvPr id="207" name="Google Shape;207;p35"/>
          <p:cNvSpPr txBox="1"/>
          <p:nvPr/>
        </p:nvSpPr>
        <p:spPr>
          <a:xfrm>
            <a:off x="0" y="4784125"/>
            <a:ext cx="4874400" cy="52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700" dirty="0">
                <a:solidFill>
                  <a:schemeClr val="bg1"/>
                </a:solidFill>
                <a:latin typeface="Calibri"/>
                <a:ea typeface="Calibri"/>
                <a:cs typeface="Calibri"/>
                <a:sym typeface="Calibri"/>
              </a:rPr>
              <a:t>https://sdgs.un.org/goals</a:t>
            </a:r>
            <a:endParaRPr sz="700" dirty="0">
              <a:solidFill>
                <a:schemeClr val="bg1"/>
              </a:solidFill>
              <a:latin typeface="Calibri"/>
              <a:ea typeface="Calibri"/>
              <a:cs typeface="Calibri"/>
              <a:sym typeface="Calibri"/>
            </a:endParaRPr>
          </a:p>
          <a:p>
            <a:pPr marL="0" lvl="0" indent="0" algn="l" rtl="0">
              <a:spcBef>
                <a:spcPts val="0"/>
              </a:spcBef>
              <a:spcAft>
                <a:spcPts val="0"/>
              </a:spcAft>
              <a:buNone/>
            </a:pPr>
            <a:endParaRPr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6" name="Oval 5">
            <a:extLst>
              <a:ext uri="{FF2B5EF4-FFF2-40B4-BE49-F238E27FC236}">
                <a16:creationId xmlns:a16="http://schemas.microsoft.com/office/drawing/2014/main" id="{0CC03097-95EB-405F-A4F5-01F38F83A549}"/>
              </a:ext>
            </a:extLst>
          </p:cNvPr>
          <p:cNvSpPr/>
          <p:nvPr/>
        </p:nvSpPr>
        <p:spPr>
          <a:xfrm>
            <a:off x="-131323" y="116913"/>
            <a:ext cx="1332614" cy="1332614"/>
          </a:xfrm>
          <a:prstGeom prst="ellipse">
            <a:avLst/>
          </a:prstGeom>
          <a:solidFill>
            <a:srgbClr val="F7E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Google Shape;213;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solidFill>
                  <a:srgbClr val="0072C0"/>
                </a:solidFill>
              </a:rPr>
              <a:t>Activity 6: </a:t>
            </a:r>
            <a:r>
              <a:rPr lang="en" sz="3200" dirty="0">
                <a:solidFill>
                  <a:srgbClr val="0072C0"/>
                </a:solidFill>
              </a:rPr>
              <a:t>What challenge? </a:t>
            </a:r>
            <a:endParaRPr sz="3200" dirty="0">
              <a:solidFill>
                <a:srgbClr val="0072C0"/>
              </a:solidFill>
            </a:endParaRPr>
          </a:p>
        </p:txBody>
      </p:sp>
      <p:sp>
        <p:nvSpPr>
          <p:cNvPr id="214" name="Google Shape;214;p36"/>
          <p:cNvSpPr txBox="1">
            <a:spLocks noGrp="1"/>
          </p:cNvSpPr>
          <p:nvPr>
            <p:ph type="body" idx="1"/>
          </p:nvPr>
        </p:nvSpPr>
        <p:spPr>
          <a:xfrm>
            <a:off x="917495" y="1609673"/>
            <a:ext cx="4303843" cy="2744611"/>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Clr>
                <a:schemeClr val="dk1"/>
              </a:buClr>
              <a:buSzPts val="1100"/>
              <a:buFont typeface="Arial"/>
              <a:buNone/>
            </a:pPr>
            <a:r>
              <a:rPr lang="en" sz="2000" dirty="0">
                <a:solidFill>
                  <a:srgbClr val="003679"/>
                </a:solidFill>
                <a:latin typeface="+mn-lt"/>
                <a:ea typeface="Calibri"/>
                <a:cs typeface="Calibri"/>
                <a:sym typeface="Calibri"/>
              </a:rPr>
              <a:t>In your group, </a:t>
            </a:r>
            <a:r>
              <a:rPr lang="en" sz="2000" b="1" dirty="0">
                <a:solidFill>
                  <a:srgbClr val="003679"/>
                </a:solidFill>
                <a:latin typeface="+mn-lt"/>
                <a:ea typeface="Calibri"/>
                <a:cs typeface="Calibri"/>
                <a:sym typeface="Calibri"/>
              </a:rPr>
              <a:t>have a discussion</a:t>
            </a:r>
            <a:r>
              <a:rPr lang="en" sz="2000" dirty="0">
                <a:solidFill>
                  <a:srgbClr val="003679"/>
                </a:solidFill>
                <a:latin typeface="+mn-lt"/>
                <a:ea typeface="Calibri"/>
                <a:cs typeface="Calibri"/>
                <a:sym typeface="Calibri"/>
              </a:rPr>
              <a:t> on different goals (taken eg. from sustainable goals) and </a:t>
            </a:r>
            <a:r>
              <a:rPr lang="en" sz="2000" b="1" dirty="0">
                <a:solidFill>
                  <a:srgbClr val="003679"/>
                </a:solidFill>
                <a:latin typeface="+mn-lt"/>
                <a:ea typeface="Calibri"/>
                <a:cs typeface="Calibri"/>
                <a:sym typeface="Calibri"/>
              </a:rPr>
              <a:t>select</a:t>
            </a:r>
            <a:r>
              <a:rPr lang="en" sz="2000" dirty="0">
                <a:solidFill>
                  <a:srgbClr val="003679"/>
                </a:solidFill>
                <a:latin typeface="+mn-lt"/>
                <a:ea typeface="Calibri"/>
                <a:cs typeface="Calibri"/>
                <a:sym typeface="Calibri"/>
              </a:rPr>
              <a:t> the one closest to your major or your general interests. Be prepared to </a:t>
            </a:r>
            <a:r>
              <a:rPr lang="en" sz="2000" b="1" dirty="0">
                <a:solidFill>
                  <a:srgbClr val="003679"/>
                </a:solidFill>
                <a:latin typeface="+mn-lt"/>
                <a:ea typeface="Calibri"/>
                <a:cs typeface="Calibri"/>
                <a:sym typeface="Calibri"/>
              </a:rPr>
              <a:t>report</a:t>
            </a:r>
            <a:r>
              <a:rPr lang="en" sz="2000" dirty="0">
                <a:solidFill>
                  <a:srgbClr val="003679"/>
                </a:solidFill>
                <a:latin typeface="+mn-lt"/>
                <a:ea typeface="Calibri"/>
                <a:cs typeface="Calibri"/>
                <a:sym typeface="Calibri"/>
              </a:rPr>
              <a:t> on the decision process they used (brainstorming, shortlisting, convincing/arguing)</a:t>
            </a:r>
            <a:endParaRPr sz="2000" dirty="0">
              <a:solidFill>
                <a:srgbClr val="003679"/>
              </a:solidFill>
              <a:latin typeface="+mn-lt"/>
              <a:ea typeface="Calibri"/>
              <a:cs typeface="Calibri"/>
              <a:sym typeface="Calibri"/>
            </a:endParaRPr>
          </a:p>
          <a:p>
            <a:pPr marL="0" lvl="0" indent="0" algn="l" rtl="0">
              <a:spcBef>
                <a:spcPts val="0"/>
              </a:spcBef>
              <a:spcAft>
                <a:spcPts val="1200"/>
              </a:spcAft>
              <a:buNone/>
            </a:pPr>
            <a:endParaRPr dirty="0">
              <a:solidFill>
                <a:srgbClr val="003679"/>
              </a:solidFill>
              <a:latin typeface="+mn-lt"/>
            </a:endParaRPr>
          </a:p>
        </p:txBody>
      </p:sp>
      <p:pic>
        <p:nvPicPr>
          <p:cNvPr id="3" name="Graphic 2" descr="Blackboard">
            <a:extLst>
              <a:ext uri="{FF2B5EF4-FFF2-40B4-BE49-F238E27FC236}">
                <a16:creationId xmlns:a16="http://schemas.microsoft.com/office/drawing/2014/main" id="{A489E0A7-CF3E-4BC2-993B-A5BDA8C916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74584" y="1702454"/>
            <a:ext cx="2559051" cy="2559051"/>
          </a:xfrm>
          <a:prstGeom prst="rect">
            <a:avLst/>
          </a:prstGeom>
        </p:spPr>
      </p:pic>
      <p:pic>
        <p:nvPicPr>
          <p:cNvPr id="9" name="Google Shape;139;p27">
            <a:extLst>
              <a:ext uri="{FF2B5EF4-FFF2-40B4-BE49-F238E27FC236}">
                <a16:creationId xmlns:a16="http://schemas.microsoft.com/office/drawing/2014/main" id="{2031A5A2-7302-4A8C-A357-847810B348BE}"/>
              </a:ext>
            </a:extLst>
          </p:cNvPr>
          <p:cNvPicPr preferRelativeResize="0"/>
          <p:nvPr/>
        </p:nvPicPr>
        <p:blipFill>
          <a:blip r:embed="rId5">
            <a:alphaModFix/>
          </a:blip>
          <a:stretch>
            <a:fillRect/>
          </a:stretch>
        </p:blipFill>
        <p:spPr>
          <a:xfrm>
            <a:off x="7028301" y="238050"/>
            <a:ext cx="1917225" cy="7796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2" name="Google Shape;222;p37"/>
          <p:cNvSpPr txBox="1">
            <a:spLocks noGrp="1"/>
          </p:cNvSpPr>
          <p:nvPr>
            <p:ph type="body" idx="1"/>
          </p:nvPr>
        </p:nvSpPr>
        <p:spPr>
          <a:xfrm>
            <a:off x="964842" y="1777639"/>
            <a:ext cx="4373600" cy="2338211"/>
          </a:xfrm>
          <a:prstGeom prst="rect">
            <a:avLst/>
          </a:prstGeom>
        </p:spPr>
        <p:txBody>
          <a:bodyPr spcFirstLastPara="1" wrap="square" lIns="91425" tIns="91425" rIns="91425" bIns="91425" anchor="t" anchorCtr="0">
            <a:normAutofit/>
          </a:bodyPr>
          <a:lstStyle/>
          <a:p>
            <a:pPr marL="0" lvl="0" indent="0" algn="l" rtl="0">
              <a:spcBef>
                <a:spcPts val="1200"/>
              </a:spcBef>
              <a:spcAft>
                <a:spcPts val="1200"/>
              </a:spcAft>
              <a:buNone/>
            </a:pPr>
            <a:r>
              <a:rPr lang="lt-LT" sz="2000" dirty="0">
                <a:solidFill>
                  <a:srgbClr val="003679"/>
                </a:solidFill>
                <a:latin typeface="+mn-lt"/>
                <a:ea typeface="Calibri"/>
                <a:cs typeface="Calibri"/>
                <a:sym typeface="Calibri"/>
              </a:rPr>
              <a:t>I</a:t>
            </a:r>
            <a:r>
              <a:rPr lang="en" sz="2000" dirty="0">
                <a:solidFill>
                  <a:srgbClr val="003679"/>
                </a:solidFill>
                <a:latin typeface="+mn-lt"/>
                <a:ea typeface="Calibri"/>
                <a:cs typeface="Calibri"/>
                <a:sym typeface="Calibri"/>
              </a:rPr>
              <a:t>n your group, </a:t>
            </a:r>
            <a:r>
              <a:rPr lang="en" sz="2000" b="1" dirty="0">
                <a:solidFill>
                  <a:srgbClr val="003679"/>
                </a:solidFill>
                <a:latin typeface="+mn-lt"/>
                <a:ea typeface="Calibri"/>
                <a:cs typeface="Calibri"/>
                <a:sym typeface="Calibri"/>
              </a:rPr>
              <a:t>identify and choose </a:t>
            </a:r>
            <a:r>
              <a:rPr lang="en" sz="2000" dirty="0">
                <a:solidFill>
                  <a:srgbClr val="003679"/>
                </a:solidFill>
                <a:latin typeface="+mn-lt"/>
                <a:ea typeface="Calibri"/>
                <a:cs typeface="Calibri"/>
                <a:sym typeface="Calibri"/>
              </a:rPr>
              <a:t>one of the most relevant environmental / societal challenges and present your findings using a collaboration tool of your choice. </a:t>
            </a:r>
            <a:endParaRPr dirty="0">
              <a:solidFill>
                <a:srgbClr val="003679"/>
              </a:solidFill>
              <a:latin typeface="+mn-lt"/>
            </a:endParaRPr>
          </a:p>
        </p:txBody>
      </p:sp>
      <p:sp>
        <p:nvSpPr>
          <p:cNvPr id="9" name="Oval 8">
            <a:extLst>
              <a:ext uri="{FF2B5EF4-FFF2-40B4-BE49-F238E27FC236}">
                <a16:creationId xmlns:a16="http://schemas.microsoft.com/office/drawing/2014/main" id="{0099701F-C78D-4D75-B63C-5C76AC8A1936}"/>
              </a:ext>
            </a:extLst>
          </p:cNvPr>
          <p:cNvSpPr/>
          <p:nvPr/>
        </p:nvSpPr>
        <p:spPr>
          <a:xfrm>
            <a:off x="-131323" y="116913"/>
            <a:ext cx="1332614" cy="1332614"/>
          </a:xfrm>
          <a:prstGeom prst="ellipse">
            <a:avLst/>
          </a:prstGeom>
          <a:solidFill>
            <a:srgbClr val="F7E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6">
            <a:extLst>
              <a:ext uri="{FF2B5EF4-FFF2-40B4-BE49-F238E27FC236}">
                <a16:creationId xmlns:a16="http://schemas.microsoft.com/office/drawing/2014/main" id="{CA88A3EF-2D51-4DDA-9BC6-2009C4DD9C5F}"/>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solidFill>
                  <a:srgbClr val="0072C0"/>
                </a:solidFill>
              </a:rPr>
              <a:t>Activity 7: </a:t>
            </a:r>
            <a:r>
              <a:rPr lang="en" sz="3200" dirty="0">
                <a:solidFill>
                  <a:srgbClr val="0072C0"/>
                </a:solidFill>
              </a:rPr>
              <a:t>What challenge? </a:t>
            </a:r>
            <a:endParaRPr sz="3200" dirty="0">
              <a:solidFill>
                <a:srgbClr val="0072C0"/>
              </a:solidFill>
            </a:endParaRPr>
          </a:p>
        </p:txBody>
      </p:sp>
      <p:pic>
        <p:nvPicPr>
          <p:cNvPr id="11" name="Google Shape;139;p27">
            <a:extLst>
              <a:ext uri="{FF2B5EF4-FFF2-40B4-BE49-F238E27FC236}">
                <a16:creationId xmlns:a16="http://schemas.microsoft.com/office/drawing/2014/main" id="{CADB0FC5-E362-437B-A407-28091F2496F1}"/>
              </a:ext>
            </a:extLst>
          </p:cNvPr>
          <p:cNvPicPr preferRelativeResize="0"/>
          <p:nvPr/>
        </p:nvPicPr>
        <p:blipFill>
          <a:blip r:embed="rId3">
            <a:alphaModFix/>
          </a:blip>
          <a:stretch>
            <a:fillRect/>
          </a:stretch>
        </p:blipFill>
        <p:spPr>
          <a:xfrm>
            <a:off x="7028301" y="238050"/>
            <a:ext cx="1917225" cy="779675"/>
          </a:xfrm>
          <a:prstGeom prst="rect">
            <a:avLst/>
          </a:prstGeom>
          <a:noFill/>
          <a:ln>
            <a:noFill/>
          </a:ln>
        </p:spPr>
      </p:pic>
      <p:grpSp>
        <p:nvGrpSpPr>
          <p:cNvPr id="6" name="Graphic 4" descr="Customer review">
            <a:extLst>
              <a:ext uri="{FF2B5EF4-FFF2-40B4-BE49-F238E27FC236}">
                <a16:creationId xmlns:a16="http://schemas.microsoft.com/office/drawing/2014/main" id="{CDDB99AF-46C5-4F9E-B7B5-5231C88968E9}"/>
              </a:ext>
            </a:extLst>
          </p:cNvPr>
          <p:cNvGrpSpPr/>
          <p:nvPr/>
        </p:nvGrpSpPr>
        <p:grpSpPr>
          <a:xfrm>
            <a:off x="5828201" y="1777639"/>
            <a:ext cx="2350957" cy="2350957"/>
            <a:chOff x="5828201" y="1777639"/>
            <a:chExt cx="2350957" cy="2350957"/>
          </a:xfrm>
        </p:grpSpPr>
        <p:sp>
          <p:nvSpPr>
            <p:cNvPr id="7" name="Freeform: Shape 6">
              <a:extLst>
                <a:ext uri="{FF2B5EF4-FFF2-40B4-BE49-F238E27FC236}">
                  <a16:creationId xmlns:a16="http://schemas.microsoft.com/office/drawing/2014/main" id="{1DEABCD3-0082-4894-B96F-437E23FFB8E9}"/>
                </a:ext>
              </a:extLst>
            </p:cNvPr>
            <p:cNvSpPr/>
            <p:nvPr/>
          </p:nvSpPr>
          <p:spPr>
            <a:xfrm>
              <a:off x="7286483" y="2924419"/>
              <a:ext cx="465294" cy="465294"/>
            </a:xfrm>
            <a:custGeom>
              <a:avLst/>
              <a:gdLst>
                <a:gd name="connsiteX0" fmla="*/ 428116 w 465293"/>
                <a:gd name="connsiteY0" fmla="*/ 237591 h 465293"/>
                <a:gd name="connsiteX1" fmla="*/ 237591 w 465293"/>
                <a:gd name="connsiteY1" fmla="*/ 428116 h 465293"/>
                <a:gd name="connsiteX2" fmla="*/ 47065 w 465293"/>
                <a:gd name="connsiteY2" fmla="*/ 237591 h 465293"/>
                <a:gd name="connsiteX3" fmla="*/ 237591 w 465293"/>
                <a:gd name="connsiteY3" fmla="*/ 47065 h 465293"/>
                <a:gd name="connsiteX4" fmla="*/ 428116 w 465293"/>
                <a:gd name="connsiteY4" fmla="*/ 237591 h 46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293" h="465293">
                  <a:moveTo>
                    <a:pt x="428116" y="237591"/>
                  </a:moveTo>
                  <a:cubicBezTo>
                    <a:pt x="428116" y="342815"/>
                    <a:pt x="342815" y="428116"/>
                    <a:pt x="237591" y="428116"/>
                  </a:cubicBezTo>
                  <a:cubicBezTo>
                    <a:pt x="132366" y="428116"/>
                    <a:pt x="47065" y="342815"/>
                    <a:pt x="47065" y="237591"/>
                  </a:cubicBezTo>
                  <a:cubicBezTo>
                    <a:pt x="47065" y="132366"/>
                    <a:pt x="132366" y="47065"/>
                    <a:pt x="237591" y="47065"/>
                  </a:cubicBezTo>
                  <a:cubicBezTo>
                    <a:pt x="342815" y="47065"/>
                    <a:pt x="428116" y="132366"/>
                    <a:pt x="428116" y="237591"/>
                  </a:cubicBezTo>
                  <a:close/>
                </a:path>
              </a:pathLst>
            </a:custGeom>
            <a:solidFill>
              <a:srgbClr val="003679"/>
            </a:solidFill>
            <a:ln w="24408"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D0308DCF-0308-442E-A2BF-84E16CBEE670}"/>
                </a:ext>
              </a:extLst>
            </p:cNvPr>
            <p:cNvSpPr/>
            <p:nvPr/>
          </p:nvSpPr>
          <p:spPr>
            <a:xfrm>
              <a:off x="6270429" y="2924419"/>
              <a:ext cx="465294" cy="465294"/>
            </a:xfrm>
            <a:custGeom>
              <a:avLst/>
              <a:gdLst>
                <a:gd name="connsiteX0" fmla="*/ 428116 w 465293"/>
                <a:gd name="connsiteY0" fmla="*/ 237591 h 465293"/>
                <a:gd name="connsiteX1" fmla="*/ 237591 w 465293"/>
                <a:gd name="connsiteY1" fmla="*/ 428116 h 465293"/>
                <a:gd name="connsiteX2" fmla="*/ 47065 w 465293"/>
                <a:gd name="connsiteY2" fmla="*/ 237591 h 465293"/>
                <a:gd name="connsiteX3" fmla="*/ 237591 w 465293"/>
                <a:gd name="connsiteY3" fmla="*/ 47065 h 465293"/>
                <a:gd name="connsiteX4" fmla="*/ 428116 w 465293"/>
                <a:gd name="connsiteY4" fmla="*/ 237591 h 46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293" h="465293">
                  <a:moveTo>
                    <a:pt x="428116" y="237591"/>
                  </a:moveTo>
                  <a:cubicBezTo>
                    <a:pt x="428116" y="342815"/>
                    <a:pt x="342815" y="428116"/>
                    <a:pt x="237591" y="428116"/>
                  </a:cubicBezTo>
                  <a:cubicBezTo>
                    <a:pt x="132366" y="428116"/>
                    <a:pt x="47065" y="342815"/>
                    <a:pt x="47065" y="237591"/>
                  </a:cubicBezTo>
                  <a:cubicBezTo>
                    <a:pt x="47065" y="132366"/>
                    <a:pt x="132366" y="47065"/>
                    <a:pt x="237591" y="47065"/>
                  </a:cubicBezTo>
                  <a:cubicBezTo>
                    <a:pt x="342815" y="47065"/>
                    <a:pt x="428116" y="132366"/>
                    <a:pt x="428116" y="237591"/>
                  </a:cubicBezTo>
                  <a:close/>
                </a:path>
              </a:pathLst>
            </a:custGeom>
            <a:solidFill>
              <a:srgbClr val="003679"/>
            </a:solidFill>
            <a:ln w="24408"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3FE03AF6-D280-4A0A-88E0-D23E4EF8F92C}"/>
                </a:ext>
              </a:extLst>
            </p:cNvPr>
            <p:cNvSpPr/>
            <p:nvPr/>
          </p:nvSpPr>
          <p:spPr>
            <a:xfrm>
              <a:off x="7168201" y="3357141"/>
              <a:ext cx="783652" cy="465294"/>
            </a:xfrm>
            <a:custGeom>
              <a:avLst/>
              <a:gdLst>
                <a:gd name="connsiteX0" fmla="*/ 698966 w 783652"/>
                <a:gd name="connsiteY0" fmla="*/ 160451 h 465293"/>
                <a:gd name="connsiteX1" fmla="*/ 512604 w 783652"/>
                <a:gd name="connsiteY1" fmla="*/ 71555 h 465293"/>
                <a:gd name="connsiteX2" fmla="*/ 355873 w 783652"/>
                <a:gd name="connsiteY2" fmla="*/ 47066 h 465293"/>
                <a:gd name="connsiteX3" fmla="*/ 199388 w 783652"/>
                <a:gd name="connsiteY3" fmla="*/ 71555 h 465293"/>
                <a:gd name="connsiteX4" fmla="*/ 55881 w 783652"/>
                <a:gd name="connsiteY4" fmla="*/ 133268 h 465293"/>
                <a:gd name="connsiteX5" fmla="*/ 47065 w 783652"/>
                <a:gd name="connsiteY5" fmla="*/ 143309 h 465293"/>
                <a:gd name="connsiteX6" fmla="*/ 242978 w 783652"/>
                <a:gd name="connsiteY6" fmla="*/ 241265 h 465293"/>
                <a:gd name="connsiteX7" fmla="*/ 314486 w 783652"/>
                <a:gd name="connsiteY7" fmla="*/ 385017 h 465293"/>
                <a:gd name="connsiteX8" fmla="*/ 314486 w 783652"/>
                <a:gd name="connsiteY8" fmla="*/ 428607 h 465293"/>
                <a:gd name="connsiteX9" fmla="*/ 736924 w 783652"/>
                <a:gd name="connsiteY9" fmla="*/ 428607 h 465293"/>
                <a:gd name="connsiteX10" fmla="*/ 736924 w 783652"/>
                <a:gd name="connsiteY10" fmla="*/ 236857 h 465293"/>
                <a:gd name="connsiteX11" fmla="*/ 698966 w 783652"/>
                <a:gd name="connsiteY11" fmla="*/ 160451 h 465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3652" h="465293">
                  <a:moveTo>
                    <a:pt x="698966" y="160451"/>
                  </a:moveTo>
                  <a:cubicBezTo>
                    <a:pt x="643998" y="117703"/>
                    <a:pt x="580416" y="87376"/>
                    <a:pt x="512604" y="71555"/>
                  </a:cubicBezTo>
                  <a:cubicBezTo>
                    <a:pt x="461634" y="56666"/>
                    <a:pt x="408953" y="48433"/>
                    <a:pt x="355873" y="47066"/>
                  </a:cubicBezTo>
                  <a:cubicBezTo>
                    <a:pt x="302749" y="46946"/>
                    <a:pt x="249936" y="55212"/>
                    <a:pt x="199388" y="71555"/>
                  </a:cubicBezTo>
                  <a:cubicBezTo>
                    <a:pt x="148800" y="85025"/>
                    <a:pt x="100454" y="105816"/>
                    <a:pt x="55881" y="133268"/>
                  </a:cubicBezTo>
                  <a:lnTo>
                    <a:pt x="47065" y="143309"/>
                  </a:lnTo>
                  <a:cubicBezTo>
                    <a:pt x="118265" y="162528"/>
                    <a:pt x="184883" y="195838"/>
                    <a:pt x="242978" y="241265"/>
                  </a:cubicBezTo>
                  <a:cubicBezTo>
                    <a:pt x="288641" y="274813"/>
                    <a:pt x="315277" y="328361"/>
                    <a:pt x="314486" y="385017"/>
                  </a:cubicBezTo>
                  <a:lnTo>
                    <a:pt x="314486" y="428607"/>
                  </a:lnTo>
                  <a:lnTo>
                    <a:pt x="736924" y="428607"/>
                  </a:lnTo>
                  <a:lnTo>
                    <a:pt x="736924" y="236857"/>
                  </a:lnTo>
                  <a:cubicBezTo>
                    <a:pt x="737759" y="206662"/>
                    <a:pt x="723533" y="178027"/>
                    <a:pt x="698966" y="160451"/>
                  </a:cubicBezTo>
                  <a:close/>
                </a:path>
              </a:pathLst>
            </a:custGeom>
            <a:solidFill>
              <a:srgbClr val="003679"/>
            </a:solidFill>
            <a:ln w="24408"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9DDADB46-AC28-44BF-BFE8-CCA6A67C99F4}"/>
                </a:ext>
              </a:extLst>
            </p:cNvPr>
            <p:cNvSpPr/>
            <p:nvPr/>
          </p:nvSpPr>
          <p:spPr>
            <a:xfrm>
              <a:off x="6079658" y="3357141"/>
              <a:ext cx="783652" cy="465294"/>
            </a:xfrm>
            <a:custGeom>
              <a:avLst/>
              <a:gdLst>
                <a:gd name="connsiteX0" fmla="*/ 470482 w 783652"/>
                <a:gd name="connsiteY0" fmla="*/ 385017 h 465293"/>
                <a:gd name="connsiteX1" fmla="*/ 539297 w 783652"/>
                <a:gd name="connsiteY1" fmla="*/ 243714 h 465293"/>
                <a:gd name="connsiteX2" fmla="*/ 541991 w 783652"/>
                <a:gd name="connsiteY2" fmla="*/ 241266 h 465293"/>
                <a:gd name="connsiteX3" fmla="*/ 545174 w 783652"/>
                <a:gd name="connsiteY3" fmla="*/ 239062 h 465293"/>
                <a:gd name="connsiteX4" fmla="*/ 737904 w 783652"/>
                <a:gd name="connsiteY4" fmla="*/ 143554 h 465293"/>
                <a:gd name="connsiteX5" fmla="*/ 723945 w 783652"/>
                <a:gd name="connsiteY5" fmla="*/ 127636 h 465293"/>
                <a:gd name="connsiteX6" fmla="*/ 584847 w 783652"/>
                <a:gd name="connsiteY6" fmla="*/ 71556 h 465293"/>
                <a:gd name="connsiteX7" fmla="*/ 428361 w 783652"/>
                <a:gd name="connsiteY7" fmla="*/ 47067 h 465293"/>
                <a:gd name="connsiteX8" fmla="*/ 271630 w 783652"/>
                <a:gd name="connsiteY8" fmla="*/ 71556 h 465293"/>
                <a:gd name="connsiteX9" fmla="*/ 85268 w 783652"/>
                <a:gd name="connsiteY9" fmla="*/ 160452 h 465293"/>
                <a:gd name="connsiteX10" fmla="*/ 47065 w 783652"/>
                <a:gd name="connsiteY10" fmla="*/ 236858 h 465293"/>
                <a:gd name="connsiteX11" fmla="*/ 47065 w 783652"/>
                <a:gd name="connsiteY11" fmla="*/ 428608 h 465293"/>
                <a:gd name="connsiteX12" fmla="*/ 470482 w 783652"/>
                <a:gd name="connsiteY12" fmla="*/ 428608 h 465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3652" h="465293">
                  <a:moveTo>
                    <a:pt x="470482" y="385017"/>
                  </a:moveTo>
                  <a:cubicBezTo>
                    <a:pt x="470521" y="329853"/>
                    <a:pt x="495892" y="277759"/>
                    <a:pt x="539297" y="243714"/>
                  </a:cubicBezTo>
                  <a:lnTo>
                    <a:pt x="541991" y="241266"/>
                  </a:lnTo>
                  <a:lnTo>
                    <a:pt x="545174" y="239062"/>
                  </a:lnTo>
                  <a:cubicBezTo>
                    <a:pt x="603958" y="197229"/>
                    <a:pt x="669011" y="164992"/>
                    <a:pt x="737904" y="143554"/>
                  </a:cubicBezTo>
                  <a:cubicBezTo>
                    <a:pt x="733006" y="138411"/>
                    <a:pt x="728353" y="133024"/>
                    <a:pt x="723945" y="127636"/>
                  </a:cubicBezTo>
                  <a:cubicBezTo>
                    <a:pt x="680496" y="102395"/>
                    <a:pt x="633653" y="83509"/>
                    <a:pt x="584847" y="71556"/>
                  </a:cubicBezTo>
                  <a:cubicBezTo>
                    <a:pt x="533958" y="56686"/>
                    <a:pt x="481360" y="48455"/>
                    <a:pt x="428361" y="47067"/>
                  </a:cubicBezTo>
                  <a:cubicBezTo>
                    <a:pt x="375153" y="46930"/>
                    <a:pt x="322259" y="55195"/>
                    <a:pt x="271630" y="71556"/>
                  </a:cubicBezTo>
                  <a:cubicBezTo>
                    <a:pt x="204768" y="90001"/>
                    <a:pt x="141681" y="120093"/>
                    <a:pt x="85268" y="160452"/>
                  </a:cubicBezTo>
                  <a:cubicBezTo>
                    <a:pt x="61514" y="178733"/>
                    <a:pt x="47440" y="206885"/>
                    <a:pt x="47065" y="236858"/>
                  </a:cubicBezTo>
                  <a:lnTo>
                    <a:pt x="47065" y="428608"/>
                  </a:lnTo>
                  <a:lnTo>
                    <a:pt x="470482" y="428608"/>
                  </a:lnTo>
                  <a:close/>
                </a:path>
              </a:pathLst>
            </a:custGeom>
            <a:solidFill>
              <a:srgbClr val="003679"/>
            </a:solidFill>
            <a:ln w="2440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3F33742-E6DC-4874-9B9D-F5E7F8CA0B06}"/>
                </a:ext>
              </a:extLst>
            </p:cNvPr>
            <p:cNvSpPr/>
            <p:nvPr/>
          </p:nvSpPr>
          <p:spPr>
            <a:xfrm>
              <a:off x="6587808" y="3505542"/>
              <a:ext cx="832631" cy="465294"/>
            </a:xfrm>
            <a:custGeom>
              <a:avLst/>
              <a:gdLst>
                <a:gd name="connsiteX0" fmla="*/ 47065 w 832630"/>
                <a:gd name="connsiteY0" fmla="*/ 427141 h 465293"/>
                <a:gd name="connsiteX1" fmla="*/ 47065 w 832630"/>
                <a:gd name="connsiteY1" fmla="*/ 236616 h 465293"/>
                <a:gd name="connsiteX2" fmla="*/ 85268 w 832630"/>
                <a:gd name="connsiteY2" fmla="*/ 160454 h 465293"/>
                <a:gd name="connsiteX3" fmla="*/ 271630 w 832630"/>
                <a:gd name="connsiteY3" fmla="*/ 71559 h 465293"/>
                <a:gd name="connsiteX4" fmla="*/ 428116 w 832630"/>
                <a:gd name="connsiteY4" fmla="*/ 47070 h 465293"/>
                <a:gd name="connsiteX5" fmla="*/ 584847 w 832630"/>
                <a:gd name="connsiteY5" fmla="*/ 71559 h 465293"/>
                <a:gd name="connsiteX6" fmla="*/ 771209 w 832630"/>
                <a:gd name="connsiteY6" fmla="*/ 160454 h 465293"/>
                <a:gd name="connsiteX7" fmla="*/ 809412 w 832630"/>
                <a:gd name="connsiteY7" fmla="*/ 236616 h 465293"/>
                <a:gd name="connsiteX8" fmla="*/ 809412 w 832630"/>
                <a:gd name="connsiteY8" fmla="*/ 427141 h 465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2630" h="465293">
                  <a:moveTo>
                    <a:pt x="47065" y="427141"/>
                  </a:moveTo>
                  <a:lnTo>
                    <a:pt x="47065" y="236616"/>
                  </a:lnTo>
                  <a:cubicBezTo>
                    <a:pt x="47180" y="206648"/>
                    <a:pt x="61318" y="178464"/>
                    <a:pt x="85268" y="160454"/>
                  </a:cubicBezTo>
                  <a:cubicBezTo>
                    <a:pt x="141569" y="119908"/>
                    <a:pt x="204689" y="89798"/>
                    <a:pt x="271630" y="71559"/>
                  </a:cubicBezTo>
                  <a:cubicBezTo>
                    <a:pt x="322154" y="55107"/>
                    <a:pt x="374982" y="46839"/>
                    <a:pt x="428116" y="47070"/>
                  </a:cubicBezTo>
                  <a:cubicBezTo>
                    <a:pt x="481208" y="48316"/>
                    <a:pt x="533904" y="56552"/>
                    <a:pt x="584847" y="71559"/>
                  </a:cubicBezTo>
                  <a:cubicBezTo>
                    <a:pt x="652733" y="87171"/>
                    <a:pt x="716356" y="117517"/>
                    <a:pt x="771209" y="160454"/>
                  </a:cubicBezTo>
                  <a:cubicBezTo>
                    <a:pt x="795865" y="177869"/>
                    <a:pt x="810198" y="206443"/>
                    <a:pt x="809412" y="236616"/>
                  </a:cubicBezTo>
                  <a:lnTo>
                    <a:pt x="809412" y="427141"/>
                  </a:lnTo>
                  <a:close/>
                </a:path>
              </a:pathLst>
            </a:custGeom>
            <a:solidFill>
              <a:srgbClr val="003679"/>
            </a:solidFill>
            <a:ln w="24408"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D95578D0-3053-4807-89CD-E877A8C99536}"/>
                </a:ext>
              </a:extLst>
            </p:cNvPr>
            <p:cNvSpPr/>
            <p:nvPr/>
          </p:nvSpPr>
          <p:spPr>
            <a:xfrm>
              <a:off x="6778334" y="3072579"/>
              <a:ext cx="465294" cy="465294"/>
            </a:xfrm>
            <a:custGeom>
              <a:avLst/>
              <a:gdLst>
                <a:gd name="connsiteX0" fmla="*/ 428116 w 465293"/>
                <a:gd name="connsiteY0" fmla="*/ 237591 h 465293"/>
                <a:gd name="connsiteX1" fmla="*/ 237591 w 465293"/>
                <a:gd name="connsiteY1" fmla="*/ 428116 h 465293"/>
                <a:gd name="connsiteX2" fmla="*/ 47065 w 465293"/>
                <a:gd name="connsiteY2" fmla="*/ 237591 h 465293"/>
                <a:gd name="connsiteX3" fmla="*/ 237591 w 465293"/>
                <a:gd name="connsiteY3" fmla="*/ 47065 h 465293"/>
                <a:gd name="connsiteX4" fmla="*/ 428116 w 465293"/>
                <a:gd name="connsiteY4" fmla="*/ 237591 h 46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293" h="465293">
                  <a:moveTo>
                    <a:pt x="428116" y="237591"/>
                  </a:moveTo>
                  <a:cubicBezTo>
                    <a:pt x="428116" y="342815"/>
                    <a:pt x="342815" y="428116"/>
                    <a:pt x="237591" y="428116"/>
                  </a:cubicBezTo>
                  <a:cubicBezTo>
                    <a:pt x="132366" y="428116"/>
                    <a:pt x="47065" y="342815"/>
                    <a:pt x="47065" y="237591"/>
                  </a:cubicBezTo>
                  <a:cubicBezTo>
                    <a:pt x="47065" y="132366"/>
                    <a:pt x="132366" y="47065"/>
                    <a:pt x="237591" y="47065"/>
                  </a:cubicBezTo>
                  <a:cubicBezTo>
                    <a:pt x="342815" y="47065"/>
                    <a:pt x="428116" y="132366"/>
                    <a:pt x="428116" y="237591"/>
                  </a:cubicBezTo>
                  <a:close/>
                </a:path>
              </a:pathLst>
            </a:custGeom>
            <a:solidFill>
              <a:srgbClr val="003679"/>
            </a:solidFill>
            <a:ln w="24408"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848FF3D5-53DA-425F-BF65-3D6311000902}"/>
                </a:ext>
              </a:extLst>
            </p:cNvPr>
            <p:cNvSpPr/>
            <p:nvPr/>
          </p:nvSpPr>
          <p:spPr>
            <a:xfrm>
              <a:off x="6081128" y="1926487"/>
              <a:ext cx="1861174" cy="955076"/>
            </a:xfrm>
            <a:custGeom>
              <a:avLst/>
              <a:gdLst>
                <a:gd name="connsiteX0" fmla="*/ 1730693 w 1861174"/>
                <a:gd name="connsiteY0" fmla="*/ 47065 h 955076"/>
                <a:gd name="connsiteX1" fmla="*/ 145022 w 1861174"/>
                <a:gd name="connsiteY1" fmla="*/ 47065 h 955076"/>
                <a:gd name="connsiteX2" fmla="*/ 47065 w 1861174"/>
                <a:gd name="connsiteY2" fmla="*/ 145022 h 955076"/>
                <a:gd name="connsiteX3" fmla="*/ 47065 w 1861174"/>
                <a:gd name="connsiteY3" fmla="*/ 683783 h 955076"/>
                <a:gd name="connsiteX4" fmla="*/ 145022 w 1861174"/>
                <a:gd name="connsiteY4" fmla="*/ 781739 h 955076"/>
                <a:gd name="connsiteX5" fmla="*/ 506236 w 1861174"/>
                <a:gd name="connsiteY5" fmla="*/ 781739 h 955076"/>
                <a:gd name="connsiteX6" fmla="*/ 506236 w 1861174"/>
                <a:gd name="connsiteY6" fmla="*/ 928674 h 955076"/>
                <a:gd name="connsiteX7" fmla="*/ 660518 w 1861174"/>
                <a:gd name="connsiteY7" fmla="*/ 781739 h 955076"/>
                <a:gd name="connsiteX8" fmla="*/ 827044 w 1861174"/>
                <a:gd name="connsiteY8" fmla="*/ 781739 h 955076"/>
                <a:gd name="connsiteX9" fmla="*/ 922552 w 1861174"/>
                <a:gd name="connsiteY9" fmla="*/ 928674 h 955076"/>
                <a:gd name="connsiteX10" fmla="*/ 1010713 w 1861174"/>
                <a:gd name="connsiteY10" fmla="*/ 781739 h 955076"/>
                <a:gd name="connsiteX11" fmla="*/ 1184585 w 1861174"/>
                <a:gd name="connsiteY11" fmla="*/ 781739 h 955076"/>
                <a:gd name="connsiteX12" fmla="*/ 1338867 w 1861174"/>
                <a:gd name="connsiteY12" fmla="*/ 928674 h 955076"/>
                <a:gd name="connsiteX13" fmla="*/ 1338867 w 1861174"/>
                <a:gd name="connsiteY13" fmla="*/ 781739 h 955076"/>
                <a:gd name="connsiteX14" fmla="*/ 1730693 w 1861174"/>
                <a:gd name="connsiteY14" fmla="*/ 781739 h 955076"/>
                <a:gd name="connsiteX15" fmla="*/ 1828650 w 1861174"/>
                <a:gd name="connsiteY15" fmla="*/ 683783 h 955076"/>
                <a:gd name="connsiteX16" fmla="*/ 1828650 w 1861174"/>
                <a:gd name="connsiteY16" fmla="*/ 145022 h 955076"/>
                <a:gd name="connsiteX17" fmla="*/ 1730693 w 1861174"/>
                <a:gd name="connsiteY17" fmla="*/ 47065 h 955076"/>
                <a:gd name="connsiteX18" fmla="*/ 291956 w 1861174"/>
                <a:gd name="connsiteY18" fmla="*/ 267467 h 955076"/>
                <a:gd name="connsiteX19" fmla="*/ 1436824 w 1861174"/>
                <a:gd name="connsiteY19" fmla="*/ 267467 h 955076"/>
                <a:gd name="connsiteX20" fmla="*/ 1436824 w 1861174"/>
                <a:gd name="connsiteY20" fmla="*/ 316446 h 955076"/>
                <a:gd name="connsiteX21" fmla="*/ 291956 w 1861174"/>
                <a:gd name="connsiteY21" fmla="*/ 316446 h 955076"/>
                <a:gd name="connsiteX22" fmla="*/ 1191932 w 1861174"/>
                <a:gd name="connsiteY22" fmla="*/ 561337 h 955076"/>
                <a:gd name="connsiteX23" fmla="*/ 291956 w 1861174"/>
                <a:gd name="connsiteY23" fmla="*/ 561337 h 955076"/>
                <a:gd name="connsiteX24" fmla="*/ 291956 w 1861174"/>
                <a:gd name="connsiteY24" fmla="*/ 512359 h 955076"/>
                <a:gd name="connsiteX25" fmla="*/ 1191932 w 1861174"/>
                <a:gd name="connsiteY25" fmla="*/ 512359 h 955076"/>
                <a:gd name="connsiteX26" fmla="*/ 1583758 w 1861174"/>
                <a:gd name="connsiteY26" fmla="*/ 438891 h 955076"/>
                <a:gd name="connsiteX27" fmla="*/ 291956 w 1861174"/>
                <a:gd name="connsiteY27" fmla="*/ 438891 h 955076"/>
                <a:gd name="connsiteX28" fmla="*/ 291956 w 1861174"/>
                <a:gd name="connsiteY28" fmla="*/ 389913 h 955076"/>
                <a:gd name="connsiteX29" fmla="*/ 1583758 w 1861174"/>
                <a:gd name="connsiteY29" fmla="*/ 389913 h 955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61174" h="955076">
                  <a:moveTo>
                    <a:pt x="1730693" y="47065"/>
                  </a:moveTo>
                  <a:lnTo>
                    <a:pt x="145022" y="47065"/>
                  </a:lnTo>
                  <a:cubicBezTo>
                    <a:pt x="90923" y="47065"/>
                    <a:pt x="47065" y="90922"/>
                    <a:pt x="47065" y="145022"/>
                  </a:cubicBezTo>
                  <a:lnTo>
                    <a:pt x="47065" y="683783"/>
                  </a:lnTo>
                  <a:cubicBezTo>
                    <a:pt x="47065" y="737882"/>
                    <a:pt x="90923" y="781739"/>
                    <a:pt x="145022" y="781739"/>
                  </a:cubicBezTo>
                  <a:lnTo>
                    <a:pt x="506236" y="781739"/>
                  </a:lnTo>
                  <a:lnTo>
                    <a:pt x="506236" y="928674"/>
                  </a:lnTo>
                  <a:lnTo>
                    <a:pt x="660518" y="781739"/>
                  </a:lnTo>
                  <a:lnTo>
                    <a:pt x="827044" y="781739"/>
                  </a:lnTo>
                  <a:lnTo>
                    <a:pt x="922552" y="928674"/>
                  </a:lnTo>
                  <a:lnTo>
                    <a:pt x="1010713" y="781739"/>
                  </a:lnTo>
                  <a:lnTo>
                    <a:pt x="1184585" y="781739"/>
                  </a:lnTo>
                  <a:lnTo>
                    <a:pt x="1338867" y="928674"/>
                  </a:lnTo>
                  <a:lnTo>
                    <a:pt x="1338867" y="781739"/>
                  </a:lnTo>
                  <a:lnTo>
                    <a:pt x="1730693" y="781739"/>
                  </a:lnTo>
                  <a:cubicBezTo>
                    <a:pt x="1784792" y="781739"/>
                    <a:pt x="1828650" y="737882"/>
                    <a:pt x="1828650" y="683783"/>
                  </a:cubicBezTo>
                  <a:lnTo>
                    <a:pt x="1828650" y="145022"/>
                  </a:lnTo>
                  <a:cubicBezTo>
                    <a:pt x="1828650" y="90922"/>
                    <a:pt x="1784792" y="47065"/>
                    <a:pt x="1730693" y="47065"/>
                  </a:cubicBezTo>
                  <a:close/>
                  <a:moveTo>
                    <a:pt x="291956" y="267467"/>
                  </a:moveTo>
                  <a:lnTo>
                    <a:pt x="1436824" y="267467"/>
                  </a:lnTo>
                  <a:lnTo>
                    <a:pt x="1436824" y="316446"/>
                  </a:lnTo>
                  <a:lnTo>
                    <a:pt x="291956" y="316446"/>
                  </a:lnTo>
                  <a:close/>
                  <a:moveTo>
                    <a:pt x="1191932" y="561337"/>
                  </a:moveTo>
                  <a:lnTo>
                    <a:pt x="291956" y="561337"/>
                  </a:lnTo>
                  <a:lnTo>
                    <a:pt x="291956" y="512359"/>
                  </a:lnTo>
                  <a:lnTo>
                    <a:pt x="1191932" y="512359"/>
                  </a:lnTo>
                  <a:close/>
                  <a:moveTo>
                    <a:pt x="1583758" y="438891"/>
                  </a:moveTo>
                  <a:lnTo>
                    <a:pt x="291956" y="438891"/>
                  </a:lnTo>
                  <a:lnTo>
                    <a:pt x="291956" y="389913"/>
                  </a:lnTo>
                  <a:lnTo>
                    <a:pt x="1583758" y="389913"/>
                  </a:lnTo>
                  <a:close/>
                </a:path>
              </a:pathLst>
            </a:custGeom>
            <a:solidFill>
              <a:srgbClr val="F7EE00"/>
            </a:solidFill>
            <a:ln w="24408" cap="flat">
              <a:noFill/>
              <a:prstDash val="solid"/>
              <a:miter/>
            </a:ln>
          </p:spPr>
          <p:txBody>
            <a:bodyPr rtlCol="0" anchor="ctr"/>
            <a:lstStyle/>
            <a:p>
              <a:endParaRPr lang="en-US"/>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2" name="Google Shape;222;p37"/>
          <p:cNvSpPr txBox="1">
            <a:spLocks noGrp="1"/>
          </p:cNvSpPr>
          <p:nvPr>
            <p:ph type="body" idx="1"/>
          </p:nvPr>
        </p:nvSpPr>
        <p:spPr>
          <a:xfrm>
            <a:off x="964842" y="1777639"/>
            <a:ext cx="4373600" cy="2920836"/>
          </a:xfrm>
          <a:prstGeom prst="rect">
            <a:avLst/>
          </a:prstGeom>
        </p:spPr>
        <p:txBody>
          <a:bodyPr spcFirstLastPara="1" wrap="square" lIns="91425" tIns="91425" rIns="91425" bIns="91425" anchor="t" anchorCtr="0">
            <a:normAutofit lnSpcReduction="10000"/>
          </a:bodyPr>
          <a:lstStyle/>
          <a:p>
            <a:pPr marL="0" lvl="0" indent="0">
              <a:spcBef>
                <a:spcPts val="1200"/>
              </a:spcBef>
              <a:spcAft>
                <a:spcPts val="1200"/>
              </a:spcAft>
              <a:buNone/>
            </a:pPr>
            <a:r>
              <a:rPr lang="en-US" sz="2000" dirty="0">
                <a:solidFill>
                  <a:srgbClr val="003679"/>
                </a:solidFill>
                <a:latin typeface="+mn-lt"/>
                <a:ea typeface="Calibri"/>
                <a:cs typeface="Calibri"/>
                <a:sym typeface="Calibri"/>
              </a:rPr>
              <a:t>Once your target group has been defined, </a:t>
            </a:r>
            <a:r>
              <a:rPr lang="en-US" sz="2000" b="1" dirty="0">
                <a:solidFill>
                  <a:srgbClr val="003679"/>
                </a:solidFill>
                <a:latin typeface="+mn-lt"/>
                <a:ea typeface="Calibri"/>
                <a:cs typeface="Calibri"/>
                <a:sym typeface="Calibri"/>
              </a:rPr>
              <a:t>think about </a:t>
            </a:r>
            <a:r>
              <a:rPr lang="en-US" sz="2000" dirty="0">
                <a:solidFill>
                  <a:srgbClr val="003679"/>
                </a:solidFill>
                <a:latin typeface="+mn-lt"/>
                <a:ea typeface="Calibri"/>
                <a:cs typeface="Calibri"/>
                <a:sym typeface="Calibri"/>
              </a:rPr>
              <a:t>how you will </a:t>
            </a:r>
            <a:r>
              <a:rPr lang="en-US" sz="2000" b="1" dirty="0">
                <a:solidFill>
                  <a:srgbClr val="003679"/>
                </a:solidFill>
                <a:latin typeface="+mn-lt"/>
                <a:ea typeface="Calibri"/>
                <a:cs typeface="Calibri"/>
                <a:sym typeface="Calibri"/>
              </a:rPr>
              <a:t>access</a:t>
            </a:r>
            <a:r>
              <a:rPr lang="en-US" sz="2000" dirty="0">
                <a:solidFill>
                  <a:srgbClr val="003679"/>
                </a:solidFill>
                <a:latin typeface="+mn-lt"/>
                <a:ea typeface="Calibri"/>
                <a:cs typeface="Calibri"/>
                <a:sym typeface="Calibri"/>
              </a:rPr>
              <a:t> it (e.g. questionnaires, interviews, field observation, etc.), and how practical it will be if done online. You will share their thoughts and results with the class. </a:t>
            </a:r>
          </a:p>
          <a:p>
            <a:pPr marL="0" lvl="0" indent="0">
              <a:spcBef>
                <a:spcPts val="1200"/>
              </a:spcBef>
              <a:spcAft>
                <a:spcPts val="1200"/>
              </a:spcAft>
              <a:buNone/>
            </a:pPr>
            <a:endParaRPr lang="en-US" sz="2000" dirty="0">
              <a:solidFill>
                <a:srgbClr val="003679"/>
              </a:solidFill>
              <a:latin typeface="+mn-lt"/>
              <a:ea typeface="Calibri"/>
              <a:cs typeface="Calibri"/>
              <a:sym typeface="Calibri"/>
            </a:endParaRPr>
          </a:p>
        </p:txBody>
      </p:sp>
      <p:sp>
        <p:nvSpPr>
          <p:cNvPr id="9" name="Oval 8">
            <a:extLst>
              <a:ext uri="{FF2B5EF4-FFF2-40B4-BE49-F238E27FC236}">
                <a16:creationId xmlns:a16="http://schemas.microsoft.com/office/drawing/2014/main" id="{0099701F-C78D-4D75-B63C-5C76AC8A1936}"/>
              </a:ext>
            </a:extLst>
          </p:cNvPr>
          <p:cNvSpPr/>
          <p:nvPr/>
        </p:nvSpPr>
        <p:spPr>
          <a:xfrm>
            <a:off x="-131323" y="116913"/>
            <a:ext cx="1332614" cy="1332614"/>
          </a:xfrm>
          <a:prstGeom prst="ellipse">
            <a:avLst/>
          </a:prstGeom>
          <a:solidFill>
            <a:srgbClr val="F7E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6">
            <a:extLst>
              <a:ext uri="{FF2B5EF4-FFF2-40B4-BE49-F238E27FC236}">
                <a16:creationId xmlns:a16="http://schemas.microsoft.com/office/drawing/2014/main" id="{CA88A3EF-2D51-4DDA-9BC6-2009C4DD9C5F}"/>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solidFill>
                  <a:srgbClr val="0072C0"/>
                </a:solidFill>
              </a:rPr>
              <a:t>Activity </a:t>
            </a:r>
            <a:r>
              <a:rPr lang="en-US" sz="3200" b="1" dirty="0">
                <a:solidFill>
                  <a:srgbClr val="0072C0"/>
                </a:solidFill>
              </a:rPr>
              <a:t>8</a:t>
            </a:r>
            <a:r>
              <a:rPr lang="en" sz="3200" b="1" dirty="0">
                <a:solidFill>
                  <a:srgbClr val="0072C0"/>
                </a:solidFill>
              </a:rPr>
              <a:t>: </a:t>
            </a:r>
            <a:r>
              <a:rPr lang="en-US" sz="3200" dirty="0">
                <a:solidFill>
                  <a:srgbClr val="0072C0"/>
                </a:solidFill>
              </a:rPr>
              <a:t>Defining users</a:t>
            </a:r>
            <a:r>
              <a:rPr lang="en" sz="3200" dirty="0">
                <a:solidFill>
                  <a:srgbClr val="0072C0"/>
                </a:solidFill>
              </a:rPr>
              <a:t>? </a:t>
            </a:r>
            <a:endParaRPr sz="3200" dirty="0">
              <a:solidFill>
                <a:srgbClr val="0072C0"/>
              </a:solidFill>
            </a:endParaRPr>
          </a:p>
        </p:txBody>
      </p:sp>
      <p:pic>
        <p:nvPicPr>
          <p:cNvPr id="11" name="Google Shape;139;p27">
            <a:extLst>
              <a:ext uri="{FF2B5EF4-FFF2-40B4-BE49-F238E27FC236}">
                <a16:creationId xmlns:a16="http://schemas.microsoft.com/office/drawing/2014/main" id="{CADB0FC5-E362-437B-A407-28091F2496F1}"/>
              </a:ext>
            </a:extLst>
          </p:cNvPr>
          <p:cNvPicPr preferRelativeResize="0"/>
          <p:nvPr/>
        </p:nvPicPr>
        <p:blipFill>
          <a:blip r:embed="rId3">
            <a:alphaModFix/>
          </a:blip>
          <a:stretch>
            <a:fillRect/>
          </a:stretch>
        </p:blipFill>
        <p:spPr>
          <a:xfrm>
            <a:off x="7028301" y="238050"/>
            <a:ext cx="1917225" cy="779675"/>
          </a:xfrm>
          <a:prstGeom prst="rect">
            <a:avLst/>
          </a:prstGeom>
          <a:noFill/>
          <a:ln>
            <a:noFill/>
          </a:ln>
        </p:spPr>
      </p:pic>
      <p:pic>
        <p:nvPicPr>
          <p:cNvPr id="5" name="Graphic 4" descr="Marketing">
            <a:extLst>
              <a:ext uri="{FF2B5EF4-FFF2-40B4-BE49-F238E27FC236}">
                <a16:creationId xmlns:a16="http://schemas.microsoft.com/office/drawing/2014/main" id="{5F16FC22-636A-46B4-A6A0-72EE448842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36343" y="1918607"/>
            <a:ext cx="2474686" cy="2474686"/>
          </a:xfrm>
          <a:prstGeom prst="rect">
            <a:avLst/>
          </a:prstGeom>
        </p:spPr>
      </p:pic>
    </p:spTree>
    <p:extLst>
      <p:ext uri="{BB962C8B-B14F-4D97-AF65-F5344CB8AC3E}">
        <p14:creationId xmlns:p14="http://schemas.microsoft.com/office/powerpoint/2010/main" val="1328711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2" name="Google Shape;222;p37"/>
          <p:cNvSpPr txBox="1">
            <a:spLocks noGrp="1"/>
          </p:cNvSpPr>
          <p:nvPr>
            <p:ph type="body" idx="1"/>
          </p:nvPr>
        </p:nvSpPr>
        <p:spPr>
          <a:xfrm>
            <a:off x="914042" y="1605702"/>
            <a:ext cx="6807558" cy="1146990"/>
          </a:xfrm>
          <a:prstGeom prst="rect">
            <a:avLst/>
          </a:prstGeom>
        </p:spPr>
        <p:txBody>
          <a:bodyPr spcFirstLastPara="1" wrap="square" lIns="91425" tIns="91425" rIns="91425" bIns="91425" anchor="t" anchorCtr="0">
            <a:normAutofit/>
          </a:bodyPr>
          <a:lstStyle/>
          <a:p>
            <a:pPr marL="0" lvl="0" indent="0">
              <a:spcBef>
                <a:spcPts val="1200"/>
              </a:spcBef>
              <a:spcAft>
                <a:spcPts val="1200"/>
              </a:spcAft>
              <a:buNone/>
            </a:pPr>
            <a:r>
              <a:rPr lang="en-US" sz="2000" dirty="0">
                <a:solidFill>
                  <a:srgbClr val="003679"/>
                </a:solidFill>
                <a:latin typeface="+mn-lt"/>
                <a:ea typeface="Calibri"/>
                <a:cs typeface="Calibri"/>
                <a:sym typeface="Calibri"/>
              </a:rPr>
              <a:t>(depends on the option and highly customized)</a:t>
            </a:r>
          </a:p>
        </p:txBody>
      </p:sp>
      <p:sp>
        <p:nvSpPr>
          <p:cNvPr id="9" name="Oval 8">
            <a:extLst>
              <a:ext uri="{FF2B5EF4-FFF2-40B4-BE49-F238E27FC236}">
                <a16:creationId xmlns:a16="http://schemas.microsoft.com/office/drawing/2014/main" id="{0099701F-C78D-4D75-B63C-5C76AC8A1936}"/>
              </a:ext>
            </a:extLst>
          </p:cNvPr>
          <p:cNvSpPr/>
          <p:nvPr/>
        </p:nvSpPr>
        <p:spPr>
          <a:xfrm>
            <a:off x="-131323" y="116913"/>
            <a:ext cx="1332614" cy="1332614"/>
          </a:xfrm>
          <a:prstGeom prst="ellipse">
            <a:avLst/>
          </a:prstGeom>
          <a:solidFill>
            <a:srgbClr val="F7E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6">
            <a:extLst>
              <a:ext uri="{FF2B5EF4-FFF2-40B4-BE49-F238E27FC236}">
                <a16:creationId xmlns:a16="http://schemas.microsoft.com/office/drawing/2014/main" id="{CA88A3EF-2D51-4DDA-9BC6-2009C4DD9C5F}"/>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solidFill>
                  <a:srgbClr val="0072C0"/>
                </a:solidFill>
              </a:rPr>
              <a:t>Activity </a:t>
            </a:r>
            <a:r>
              <a:rPr lang="en-US" sz="3200" b="1" dirty="0">
                <a:solidFill>
                  <a:srgbClr val="0072C0"/>
                </a:solidFill>
              </a:rPr>
              <a:t>9</a:t>
            </a:r>
            <a:r>
              <a:rPr lang="en" sz="3200" b="1" dirty="0">
                <a:solidFill>
                  <a:srgbClr val="0072C0"/>
                </a:solidFill>
              </a:rPr>
              <a:t>: </a:t>
            </a:r>
            <a:r>
              <a:rPr lang="en-US" sz="3200" dirty="0">
                <a:solidFill>
                  <a:srgbClr val="0072C0"/>
                </a:solidFill>
              </a:rPr>
              <a:t>Interview questions</a:t>
            </a:r>
            <a:endParaRPr sz="3200" dirty="0">
              <a:solidFill>
                <a:srgbClr val="0072C0"/>
              </a:solidFill>
            </a:endParaRPr>
          </a:p>
        </p:txBody>
      </p:sp>
      <p:pic>
        <p:nvPicPr>
          <p:cNvPr id="11" name="Google Shape;139;p27">
            <a:extLst>
              <a:ext uri="{FF2B5EF4-FFF2-40B4-BE49-F238E27FC236}">
                <a16:creationId xmlns:a16="http://schemas.microsoft.com/office/drawing/2014/main" id="{CADB0FC5-E362-437B-A407-28091F2496F1}"/>
              </a:ext>
            </a:extLst>
          </p:cNvPr>
          <p:cNvPicPr preferRelativeResize="0"/>
          <p:nvPr/>
        </p:nvPicPr>
        <p:blipFill>
          <a:blip r:embed="rId3">
            <a:alphaModFix/>
          </a:blip>
          <a:stretch>
            <a:fillRect/>
          </a:stretch>
        </p:blipFill>
        <p:spPr>
          <a:xfrm>
            <a:off x="7028301" y="238050"/>
            <a:ext cx="1917225" cy="779675"/>
          </a:xfrm>
          <a:prstGeom prst="rect">
            <a:avLst/>
          </a:prstGeom>
          <a:noFill/>
          <a:ln>
            <a:noFill/>
          </a:ln>
        </p:spPr>
      </p:pic>
    </p:spTree>
    <p:extLst>
      <p:ext uri="{BB962C8B-B14F-4D97-AF65-F5344CB8AC3E}">
        <p14:creationId xmlns:p14="http://schemas.microsoft.com/office/powerpoint/2010/main" val="2727991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2" name="Google Shape;222;p37"/>
          <p:cNvSpPr txBox="1">
            <a:spLocks noGrp="1"/>
          </p:cNvSpPr>
          <p:nvPr>
            <p:ph type="body" idx="1"/>
          </p:nvPr>
        </p:nvSpPr>
        <p:spPr>
          <a:xfrm>
            <a:off x="1036664" y="2180880"/>
            <a:ext cx="3745793" cy="1897633"/>
          </a:xfrm>
          <a:prstGeom prst="rect">
            <a:avLst/>
          </a:prstGeom>
        </p:spPr>
        <p:txBody>
          <a:bodyPr spcFirstLastPara="1" wrap="square" lIns="91425" tIns="91425" rIns="91425" bIns="91425" anchor="t" anchorCtr="0">
            <a:normAutofit/>
          </a:bodyPr>
          <a:lstStyle/>
          <a:p>
            <a:pPr marL="0" lvl="0" indent="0">
              <a:spcBef>
                <a:spcPts val="1200"/>
              </a:spcBef>
              <a:spcAft>
                <a:spcPts val="1200"/>
              </a:spcAft>
              <a:buNone/>
            </a:pPr>
            <a:r>
              <a:rPr lang="en-US" sz="2000" dirty="0">
                <a:solidFill>
                  <a:srgbClr val="003679"/>
                </a:solidFill>
                <a:latin typeface="+mn-lt"/>
                <a:ea typeface="Calibri"/>
                <a:cs typeface="Calibri"/>
                <a:sym typeface="Calibri"/>
              </a:rPr>
              <a:t>In your team, </a:t>
            </a:r>
            <a:r>
              <a:rPr lang="en-US" sz="2000" b="1" dirty="0">
                <a:solidFill>
                  <a:srgbClr val="003679"/>
                </a:solidFill>
                <a:latin typeface="+mn-lt"/>
                <a:ea typeface="Calibri"/>
                <a:cs typeface="Calibri"/>
                <a:sym typeface="Calibri"/>
              </a:rPr>
              <a:t>design</a:t>
            </a:r>
            <a:r>
              <a:rPr lang="en-US" sz="2000" dirty="0">
                <a:solidFill>
                  <a:srgbClr val="003679"/>
                </a:solidFill>
                <a:latin typeface="+mn-lt"/>
                <a:ea typeface="Calibri"/>
                <a:cs typeface="Calibri"/>
                <a:sym typeface="Calibri"/>
              </a:rPr>
              <a:t> a set of questions relevant for your challenge and target group. </a:t>
            </a:r>
          </a:p>
        </p:txBody>
      </p:sp>
      <p:sp>
        <p:nvSpPr>
          <p:cNvPr id="9" name="Oval 8">
            <a:extLst>
              <a:ext uri="{FF2B5EF4-FFF2-40B4-BE49-F238E27FC236}">
                <a16:creationId xmlns:a16="http://schemas.microsoft.com/office/drawing/2014/main" id="{0099701F-C78D-4D75-B63C-5C76AC8A1936}"/>
              </a:ext>
            </a:extLst>
          </p:cNvPr>
          <p:cNvSpPr/>
          <p:nvPr/>
        </p:nvSpPr>
        <p:spPr>
          <a:xfrm>
            <a:off x="-131323" y="116913"/>
            <a:ext cx="1332614" cy="1332614"/>
          </a:xfrm>
          <a:prstGeom prst="ellipse">
            <a:avLst/>
          </a:prstGeom>
          <a:solidFill>
            <a:srgbClr val="F7E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6">
            <a:extLst>
              <a:ext uri="{FF2B5EF4-FFF2-40B4-BE49-F238E27FC236}">
                <a16:creationId xmlns:a16="http://schemas.microsoft.com/office/drawing/2014/main" id="{CA88A3EF-2D51-4DDA-9BC6-2009C4DD9C5F}"/>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solidFill>
                  <a:srgbClr val="0072C0"/>
                </a:solidFill>
              </a:rPr>
              <a:t>Activity </a:t>
            </a:r>
            <a:r>
              <a:rPr lang="en-US" sz="3200" b="1" dirty="0">
                <a:solidFill>
                  <a:srgbClr val="0072C0"/>
                </a:solidFill>
              </a:rPr>
              <a:t>10</a:t>
            </a:r>
            <a:r>
              <a:rPr lang="en" sz="3200" b="1" dirty="0">
                <a:solidFill>
                  <a:srgbClr val="0072C0"/>
                </a:solidFill>
              </a:rPr>
              <a:t>: </a:t>
            </a:r>
            <a:r>
              <a:rPr lang="en-US" sz="3200" dirty="0">
                <a:solidFill>
                  <a:srgbClr val="0072C0"/>
                </a:solidFill>
              </a:rPr>
              <a:t>Designing questions</a:t>
            </a:r>
            <a:endParaRPr sz="3200" dirty="0">
              <a:solidFill>
                <a:srgbClr val="0072C0"/>
              </a:solidFill>
            </a:endParaRPr>
          </a:p>
        </p:txBody>
      </p:sp>
      <p:pic>
        <p:nvPicPr>
          <p:cNvPr id="11" name="Google Shape;139;p27">
            <a:extLst>
              <a:ext uri="{FF2B5EF4-FFF2-40B4-BE49-F238E27FC236}">
                <a16:creationId xmlns:a16="http://schemas.microsoft.com/office/drawing/2014/main" id="{CADB0FC5-E362-437B-A407-28091F2496F1}"/>
              </a:ext>
            </a:extLst>
          </p:cNvPr>
          <p:cNvPicPr preferRelativeResize="0"/>
          <p:nvPr/>
        </p:nvPicPr>
        <p:blipFill>
          <a:blip r:embed="rId3">
            <a:alphaModFix/>
          </a:blip>
          <a:stretch>
            <a:fillRect/>
          </a:stretch>
        </p:blipFill>
        <p:spPr>
          <a:xfrm>
            <a:off x="7028301" y="238050"/>
            <a:ext cx="1917225" cy="779675"/>
          </a:xfrm>
          <a:prstGeom prst="rect">
            <a:avLst/>
          </a:prstGeom>
          <a:noFill/>
          <a:ln>
            <a:noFill/>
          </a:ln>
        </p:spPr>
      </p:pic>
      <p:pic>
        <p:nvPicPr>
          <p:cNvPr id="3" name="Graphic 2" descr="Lightbulb and pencil">
            <a:extLst>
              <a:ext uri="{FF2B5EF4-FFF2-40B4-BE49-F238E27FC236}">
                <a16:creationId xmlns:a16="http://schemas.microsoft.com/office/drawing/2014/main" id="{A0927FD0-85AB-4977-B248-8455347DA1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86400" y="1838779"/>
            <a:ext cx="2119086" cy="2119086"/>
          </a:xfrm>
          <a:prstGeom prst="rect">
            <a:avLst/>
          </a:prstGeom>
        </p:spPr>
      </p:pic>
    </p:spTree>
    <p:extLst>
      <p:ext uri="{BB962C8B-B14F-4D97-AF65-F5344CB8AC3E}">
        <p14:creationId xmlns:p14="http://schemas.microsoft.com/office/powerpoint/2010/main" val="126495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2" name="Oval 1">
            <a:extLst>
              <a:ext uri="{FF2B5EF4-FFF2-40B4-BE49-F238E27FC236}">
                <a16:creationId xmlns:a16="http://schemas.microsoft.com/office/drawing/2014/main" id="{E0C4223C-5E38-4C1E-B233-B26509847CE0}"/>
              </a:ext>
            </a:extLst>
          </p:cNvPr>
          <p:cNvSpPr/>
          <p:nvPr/>
        </p:nvSpPr>
        <p:spPr>
          <a:xfrm>
            <a:off x="830521" y="1005256"/>
            <a:ext cx="3359889" cy="3359889"/>
          </a:xfrm>
          <a:prstGeom prst="ellipse">
            <a:avLst/>
          </a:prstGeom>
          <a:solidFill>
            <a:srgbClr val="0072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Google Shape;131;p26"/>
          <p:cNvSpPr txBox="1">
            <a:spLocks noGrp="1"/>
          </p:cNvSpPr>
          <p:nvPr>
            <p:ph type="subTitle" idx="1"/>
          </p:nvPr>
        </p:nvSpPr>
        <p:spPr>
          <a:xfrm>
            <a:off x="1732075" y="2301052"/>
            <a:ext cx="2523649" cy="1900907"/>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lt-LT" sz="3700" b="1" dirty="0" err="1">
                <a:solidFill>
                  <a:srgbClr val="F7EE00"/>
                </a:solidFill>
              </a:rPr>
              <a:t>Ideate</a:t>
            </a:r>
            <a:endParaRPr sz="3700" b="1" dirty="0">
              <a:solidFill>
                <a:srgbClr val="F7EE00"/>
              </a:solidFill>
            </a:endParaRPr>
          </a:p>
        </p:txBody>
      </p:sp>
    </p:spTree>
    <p:extLst>
      <p:ext uri="{BB962C8B-B14F-4D97-AF65-F5344CB8AC3E}">
        <p14:creationId xmlns:p14="http://schemas.microsoft.com/office/powerpoint/2010/main" val="2214793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9" name="Oval 8">
            <a:extLst>
              <a:ext uri="{FF2B5EF4-FFF2-40B4-BE49-F238E27FC236}">
                <a16:creationId xmlns:a16="http://schemas.microsoft.com/office/drawing/2014/main" id="{9BBA0C22-106A-43E4-A6C8-E36E18907205}"/>
              </a:ext>
            </a:extLst>
          </p:cNvPr>
          <p:cNvSpPr/>
          <p:nvPr/>
        </p:nvSpPr>
        <p:spPr>
          <a:xfrm>
            <a:off x="-131323" y="116913"/>
            <a:ext cx="1332614" cy="1332614"/>
          </a:xfrm>
          <a:prstGeom prst="ellipse">
            <a:avLst/>
          </a:prstGeom>
          <a:solidFill>
            <a:srgbClr val="0072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2C0"/>
              </a:solidFill>
            </a:endParaRPr>
          </a:p>
        </p:txBody>
      </p:sp>
      <p:sp>
        <p:nvSpPr>
          <p:cNvPr id="260" name="Google Shape;260;p42"/>
          <p:cNvSpPr txBox="1">
            <a:spLocks noGrp="1"/>
          </p:cNvSpPr>
          <p:nvPr>
            <p:ph type="title"/>
          </p:nvPr>
        </p:nvSpPr>
        <p:spPr>
          <a:xfrm>
            <a:off x="1327700" y="301138"/>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solidFill>
                  <a:srgbClr val="003679"/>
                </a:solidFill>
              </a:rPr>
              <a:t>Activity 1: </a:t>
            </a:r>
            <a:r>
              <a:rPr lang="en" sz="3200" dirty="0">
                <a:solidFill>
                  <a:srgbClr val="003679"/>
                </a:solidFill>
              </a:rPr>
              <a:t>Warm up / </a:t>
            </a:r>
            <a:br>
              <a:rPr lang="lt-LT" sz="3200" dirty="0">
                <a:solidFill>
                  <a:srgbClr val="003679"/>
                </a:solidFill>
              </a:rPr>
            </a:br>
            <a:r>
              <a:rPr lang="en" sz="3200" dirty="0">
                <a:solidFill>
                  <a:srgbClr val="003679"/>
                </a:solidFill>
              </a:rPr>
              <a:t>creativity training</a:t>
            </a:r>
            <a:endParaRPr sz="3200" dirty="0">
              <a:solidFill>
                <a:srgbClr val="003679"/>
              </a:solidFill>
            </a:endParaRPr>
          </a:p>
        </p:txBody>
      </p:sp>
      <p:sp>
        <p:nvSpPr>
          <p:cNvPr id="261" name="Google Shape;261;p42"/>
          <p:cNvSpPr txBox="1">
            <a:spLocks noGrp="1"/>
          </p:cNvSpPr>
          <p:nvPr>
            <p:ph type="body" idx="1"/>
          </p:nvPr>
        </p:nvSpPr>
        <p:spPr>
          <a:xfrm>
            <a:off x="504898" y="1668211"/>
            <a:ext cx="5833978" cy="2958176"/>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n" sz="1400" dirty="0">
                <a:solidFill>
                  <a:srgbClr val="003679"/>
                </a:solidFill>
              </a:rPr>
              <a:t>The warm up is a fun and creativity-boosting activity not requiring any preparation. The goal is to push the limits of students’ creativity so that they get ready for the upcoming tasks and get acquainted with their mock companies better. Two exemplary activities are suggested:</a:t>
            </a:r>
            <a:endParaRPr sz="1400" b="1" dirty="0">
              <a:solidFill>
                <a:srgbClr val="003679"/>
              </a:solidFill>
            </a:endParaRPr>
          </a:p>
          <a:p>
            <a:pPr marL="0" lvl="0" indent="0" algn="just" rtl="0">
              <a:spcBef>
                <a:spcPts val="0"/>
              </a:spcBef>
              <a:spcAft>
                <a:spcPts val="0"/>
              </a:spcAft>
              <a:buClr>
                <a:schemeClr val="dk1"/>
              </a:buClr>
              <a:buSzPts val="1100"/>
              <a:buFont typeface="Arial"/>
              <a:buNone/>
            </a:pPr>
            <a:endParaRPr sz="1400" dirty="0">
              <a:solidFill>
                <a:srgbClr val="003679"/>
              </a:solidFill>
            </a:endParaRPr>
          </a:p>
          <a:p>
            <a:pPr marL="0" lvl="0" indent="0" algn="just" rtl="0">
              <a:spcBef>
                <a:spcPts val="0"/>
              </a:spcBef>
              <a:spcAft>
                <a:spcPts val="0"/>
              </a:spcAft>
              <a:buClr>
                <a:schemeClr val="dk1"/>
              </a:buClr>
              <a:buSzPts val="1100"/>
              <a:buFont typeface="Arial"/>
              <a:buNone/>
            </a:pPr>
            <a:r>
              <a:rPr lang="en" sz="1400" b="1" dirty="0">
                <a:solidFill>
                  <a:srgbClr val="003679"/>
                </a:solidFill>
              </a:rPr>
              <a:t>Option 1: The paperclip method, </a:t>
            </a:r>
            <a:r>
              <a:rPr lang="en" sz="1400" dirty="0">
                <a:solidFill>
                  <a:srgbClr val="003679"/>
                </a:solidFill>
              </a:rPr>
              <a:t>a brainstorming task for potential uses of a paperclip, that boosts creativity and also points out the benefits of teamwork.</a:t>
            </a:r>
            <a:endParaRPr sz="1400" dirty="0">
              <a:solidFill>
                <a:srgbClr val="003679"/>
              </a:solidFill>
            </a:endParaRPr>
          </a:p>
          <a:p>
            <a:pPr marL="0" lvl="0" indent="0" algn="just" rtl="0">
              <a:spcBef>
                <a:spcPts val="0"/>
              </a:spcBef>
              <a:spcAft>
                <a:spcPts val="0"/>
              </a:spcAft>
              <a:buClr>
                <a:schemeClr val="dk1"/>
              </a:buClr>
              <a:buSzPts val="1100"/>
              <a:buFont typeface="Arial"/>
              <a:buNone/>
            </a:pPr>
            <a:endParaRPr sz="1400" dirty="0">
              <a:solidFill>
                <a:srgbClr val="003679"/>
              </a:solidFill>
            </a:endParaRPr>
          </a:p>
          <a:p>
            <a:pPr marL="0" lvl="0" indent="0" algn="just" rtl="0">
              <a:spcBef>
                <a:spcPts val="0"/>
              </a:spcBef>
              <a:spcAft>
                <a:spcPts val="0"/>
              </a:spcAft>
              <a:buClr>
                <a:schemeClr val="dk1"/>
              </a:buClr>
              <a:buSzPts val="1100"/>
              <a:buFont typeface="Arial"/>
              <a:buNone/>
            </a:pPr>
            <a:r>
              <a:rPr lang="en" sz="1400" b="1" dirty="0">
                <a:solidFill>
                  <a:srgbClr val="003679"/>
                </a:solidFill>
              </a:rPr>
              <a:t>Option 2: Brainstorm cards</a:t>
            </a:r>
            <a:r>
              <a:rPr lang="en" sz="1400" dirty="0">
                <a:solidFill>
                  <a:srgbClr val="003679"/>
                </a:solidFill>
              </a:rPr>
              <a:t> help to set students in a direction that is solution-oriented, optimistic and collaborative.</a:t>
            </a:r>
            <a:r>
              <a:rPr lang="en" sz="1400" dirty="0">
                <a:solidFill>
                  <a:srgbClr val="003679"/>
                </a:solidFill>
                <a:uFill>
                  <a:noFill/>
                </a:uFill>
                <a:hlinkClick r:id="rId3">
                  <a:extLst>
                    <a:ext uri="{A12FA001-AC4F-418D-AE19-62706E023703}">
                      <ahyp:hlinkClr xmlns:ahyp="http://schemas.microsoft.com/office/drawing/2018/hyperlinkcolor" val="tx"/>
                    </a:ext>
                  </a:extLst>
                </a:hlinkClick>
              </a:rPr>
              <a:t> </a:t>
            </a:r>
            <a:endParaRPr sz="1400" dirty="0">
              <a:solidFill>
                <a:srgbClr val="003679"/>
              </a:solidFill>
            </a:endParaRPr>
          </a:p>
        </p:txBody>
      </p:sp>
      <p:pic>
        <p:nvPicPr>
          <p:cNvPr id="262" name="Google Shape;262;p42"/>
          <p:cNvPicPr preferRelativeResize="0"/>
          <p:nvPr/>
        </p:nvPicPr>
        <p:blipFill>
          <a:blip r:embed="rId4">
            <a:alphaModFix/>
          </a:blip>
          <a:stretch>
            <a:fillRect/>
          </a:stretch>
        </p:blipFill>
        <p:spPr>
          <a:xfrm>
            <a:off x="6338876" y="1122450"/>
            <a:ext cx="2606650" cy="3555725"/>
          </a:xfrm>
          <a:prstGeom prst="rect">
            <a:avLst/>
          </a:prstGeom>
          <a:noFill/>
          <a:ln>
            <a:noFill/>
          </a:ln>
        </p:spPr>
      </p:pic>
      <p:sp>
        <p:nvSpPr>
          <p:cNvPr id="263" name="Google Shape;263;p42"/>
          <p:cNvSpPr txBox="1"/>
          <p:nvPr/>
        </p:nvSpPr>
        <p:spPr>
          <a:xfrm>
            <a:off x="6116650" y="4626387"/>
            <a:ext cx="275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rgbClr val="0072C0"/>
                </a:solidFill>
                <a:hlinkClick r:id="rId5">
                  <a:extLst>
                    <a:ext uri="{A12FA001-AC4F-418D-AE19-62706E023703}">
                      <ahyp:hlinkClr xmlns:ahyp="http://schemas.microsoft.com/office/drawing/2018/hyperlinkcolor" val="tx"/>
                    </a:ext>
                  </a:extLst>
                </a:hlinkClick>
              </a:rPr>
              <a:t>Examples of Brainstorm cards</a:t>
            </a:r>
            <a:endParaRPr>
              <a:solidFill>
                <a:srgbClr val="0072C0"/>
              </a:solidFill>
            </a:endParaRPr>
          </a:p>
        </p:txBody>
      </p:sp>
      <p:sp>
        <p:nvSpPr>
          <p:cNvPr id="264" name="Google Shape;264;p42"/>
          <p:cNvSpPr txBox="1"/>
          <p:nvPr/>
        </p:nvSpPr>
        <p:spPr>
          <a:xfrm>
            <a:off x="504898" y="4626387"/>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dirty="0">
                <a:solidFill>
                  <a:srgbClr val="0072C0"/>
                </a:solidFill>
                <a:hlinkClick r:id="rId6">
                  <a:extLst>
                    <a:ext uri="{A12FA001-AC4F-418D-AE19-62706E023703}">
                      <ahyp:hlinkClr xmlns:ahyp="http://schemas.microsoft.com/office/drawing/2018/hyperlinkcolor" val="tx"/>
                    </a:ext>
                  </a:extLst>
                </a:hlinkClick>
              </a:rPr>
              <a:t>Paperclip method</a:t>
            </a:r>
            <a:endParaRPr dirty="0">
              <a:solidFill>
                <a:srgbClr val="0072C0"/>
              </a:solidFill>
            </a:endParaRPr>
          </a:p>
        </p:txBody>
      </p:sp>
      <p:pic>
        <p:nvPicPr>
          <p:cNvPr id="8" name="Google Shape;139;p27">
            <a:extLst>
              <a:ext uri="{FF2B5EF4-FFF2-40B4-BE49-F238E27FC236}">
                <a16:creationId xmlns:a16="http://schemas.microsoft.com/office/drawing/2014/main" id="{6D6145ED-4761-4F1B-A175-47C641B0A28F}"/>
              </a:ext>
            </a:extLst>
          </p:cNvPr>
          <p:cNvPicPr preferRelativeResize="0"/>
          <p:nvPr/>
        </p:nvPicPr>
        <p:blipFill>
          <a:blip r:embed="rId7">
            <a:alphaModFix/>
          </a:blip>
          <a:stretch>
            <a:fillRect/>
          </a:stretch>
        </p:blipFill>
        <p:spPr>
          <a:xfrm>
            <a:off x="7028301" y="238050"/>
            <a:ext cx="1917225" cy="7796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70" name="Google Shape;270;p43"/>
          <p:cNvSpPr txBox="1">
            <a:spLocks noGrp="1"/>
          </p:cNvSpPr>
          <p:nvPr>
            <p:ph type="title"/>
          </p:nvPr>
        </p:nvSpPr>
        <p:spPr>
          <a:xfrm>
            <a:off x="1291414" y="341537"/>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solidFill>
                  <a:srgbClr val="003679"/>
                </a:solidFill>
              </a:rPr>
              <a:t>Activity 2: </a:t>
            </a:r>
            <a:r>
              <a:rPr lang="en" sz="3200" dirty="0">
                <a:solidFill>
                  <a:srgbClr val="003679"/>
                </a:solidFill>
              </a:rPr>
              <a:t>Teamwork through </a:t>
            </a:r>
            <a:br>
              <a:rPr lang="lt-LT" sz="3200" dirty="0">
                <a:solidFill>
                  <a:srgbClr val="003679"/>
                </a:solidFill>
              </a:rPr>
            </a:br>
            <a:r>
              <a:rPr lang="en" sz="3200" dirty="0">
                <a:solidFill>
                  <a:srgbClr val="003679"/>
                </a:solidFill>
              </a:rPr>
              <a:t>ideational techniques</a:t>
            </a:r>
            <a:endParaRPr sz="3200" dirty="0">
              <a:solidFill>
                <a:srgbClr val="003679"/>
              </a:solidFill>
            </a:endParaRPr>
          </a:p>
        </p:txBody>
      </p:sp>
      <p:sp>
        <p:nvSpPr>
          <p:cNvPr id="271" name="Google Shape;271;p43"/>
          <p:cNvSpPr txBox="1">
            <a:spLocks noGrp="1"/>
          </p:cNvSpPr>
          <p:nvPr>
            <p:ph type="body" idx="1"/>
          </p:nvPr>
        </p:nvSpPr>
        <p:spPr>
          <a:xfrm>
            <a:off x="521492" y="1687350"/>
            <a:ext cx="8101016" cy="3339237"/>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400" dirty="0">
                <a:solidFill>
                  <a:srgbClr val="003679"/>
                </a:solidFill>
              </a:rPr>
              <a:t>This part revolves around (cultural) factors affecting the teamwork experience, and aims to help students in developing (self-)awareness of such factors and resulting behaviors, as well as approaches for creating good teamwork environments. Two exemplary activities are suggested:</a:t>
            </a:r>
            <a:endParaRPr sz="1400" dirty="0">
              <a:solidFill>
                <a:srgbClr val="003679"/>
              </a:solidFill>
            </a:endParaRPr>
          </a:p>
          <a:p>
            <a:pPr marL="0" marR="0" lvl="0" indent="0" algn="l" rtl="0">
              <a:lnSpc>
                <a:spcPct val="115000"/>
              </a:lnSpc>
              <a:spcBef>
                <a:spcPts val="0"/>
              </a:spcBef>
              <a:spcAft>
                <a:spcPts val="0"/>
              </a:spcAft>
              <a:buClr>
                <a:schemeClr val="dk1"/>
              </a:buClr>
              <a:buSzPts val="1100"/>
              <a:buFont typeface="Arial"/>
              <a:buNone/>
            </a:pPr>
            <a:endParaRPr sz="1400" dirty="0">
              <a:solidFill>
                <a:srgbClr val="003679"/>
              </a:solidFill>
            </a:endParaRPr>
          </a:p>
          <a:p>
            <a:pPr marL="0" marR="0" lvl="0" indent="0" algn="l" rtl="0">
              <a:lnSpc>
                <a:spcPct val="115000"/>
              </a:lnSpc>
              <a:spcBef>
                <a:spcPts val="0"/>
              </a:spcBef>
              <a:spcAft>
                <a:spcPts val="0"/>
              </a:spcAft>
              <a:buClr>
                <a:schemeClr val="dk1"/>
              </a:buClr>
              <a:buSzPts val="1100"/>
              <a:buFont typeface="Arial"/>
              <a:buNone/>
            </a:pPr>
            <a:r>
              <a:rPr lang="en" sz="1400" b="1" dirty="0">
                <a:solidFill>
                  <a:srgbClr val="003679"/>
                </a:solidFill>
              </a:rPr>
              <a:t>Option 1: Case studies </a:t>
            </a:r>
            <a:r>
              <a:rPr lang="en" sz="1400" dirty="0">
                <a:solidFill>
                  <a:srgbClr val="003679"/>
                </a:solidFill>
              </a:rPr>
              <a:t>to illustrate and analyse teamwork situations at the workplace.</a:t>
            </a:r>
            <a:endParaRPr sz="1400" dirty="0">
              <a:solidFill>
                <a:srgbClr val="003679"/>
              </a:solidFill>
            </a:endParaRPr>
          </a:p>
          <a:p>
            <a:pPr marL="0" marR="0" lvl="0" indent="0" algn="l" rtl="0">
              <a:lnSpc>
                <a:spcPct val="115000"/>
              </a:lnSpc>
              <a:spcBef>
                <a:spcPts val="0"/>
              </a:spcBef>
              <a:spcAft>
                <a:spcPts val="0"/>
              </a:spcAft>
              <a:buClr>
                <a:schemeClr val="dk1"/>
              </a:buClr>
              <a:buSzPts val="1100"/>
              <a:buFont typeface="Arial"/>
              <a:buNone/>
            </a:pPr>
            <a:endParaRPr sz="1400" dirty="0">
              <a:solidFill>
                <a:srgbClr val="003679"/>
              </a:solidFill>
            </a:endParaRPr>
          </a:p>
          <a:p>
            <a:pPr marL="0" marR="0" lvl="0" indent="0" algn="l" rtl="0">
              <a:lnSpc>
                <a:spcPct val="115000"/>
              </a:lnSpc>
              <a:spcBef>
                <a:spcPts val="0"/>
              </a:spcBef>
              <a:spcAft>
                <a:spcPts val="0"/>
              </a:spcAft>
              <a:buClr>
                <a:schemeClr val="dk1"/>
              </a:buClr>
              <a:buSzPts val="1100"/>
              <a:buFont typeface="Arial"/>
              <a:buNone/>
            </a:pPr>
            <a:r>
              <a:rPr lang="en" sz="1400" b="1" dirty="0">
                <a:solidFill>
                  <a:srgbClr val="003679"/>
                </a:solidFill>
              </a:rPr>
              <a:t>Option 2: Discussion of behavioral dimensions </a:t>
            </a:r>
            <a:r>
              <a:rPr lang="en" sz="1400" dirty="0">
                <a:solidFill>
                  <a:srgbClr val="003679"/>
                </a:solidFill>
              </a:rPr>
              <a:t>potentially affecting teamwork, including reflections of others’ and own behaviors, and approaches for creating positive teamwork environments.</a:t>
            </a:r>
            <a:endParaRPr sz="1400" dirty="0">
              <a:solidFill>
                <a:srgbClr val="003679"/>
              </a:solidFill>
            </a:endParaRPr>
          </a:p>
          <a:p>
            <a:pPr marL="0" marR="0" lvl="0" indent="0" algn="l" rtl="0">
              <a:lnSpc>
                <a:spcPct val="115000"/>
              </a:lnSpc>
              <a:spcBef>
                <a:spcPts val="0"/>
              </a:spcBef>
              <a:spcAft>
                <a:spcPts val="0"/>
              </a:spcAft>
              <a:buClr>
                <a:schemeClr val="dk1"/>
              </a:buClr>
              <a:buSzPts val="1100"/>
              <a:buFont typeface="Arial"/>
              <a:buNone/>
            </a:pPr>
            <a:endParaRPr sz="1400" dirty="0">
              <a:solidFill>
                <a:srgbClr val="003679"/>
              </a:solidFill>
            </a:endParaRPr>
          </a:p>
          <a:p>
            <a:pPr marL="0" lvl="0" indent="0" algn="l" rtl="0">
              <a:spcBef>
                <a:spcPts val="0"/>
              </a:spcBef>
              <a:spcAft>
                <a:spcPts val="0"/>
              </a:spcAft>
              <a:buClr>
                <a:schemeClr val="dk1"/>
              </a:buClr>
              <a:buSzPts val="1100"/>
              <a:buFont typeface="Arial"/>
              <a:buNone/>
            </a:pPr>
            <a:r>
              <a:rPr lang="en" sz="1100" b="1" dirty="0">
                <a:solidFill>
                  <a:srgbClr val="0072C0"/>
                </a:solidFill>
                <a:latin typeface="+mn-lt"/>
                <a:ea typeface="Times New Roman"/>
                <a:cs typeface="Times New Roman"/>
                <a:sym typeface="Times New Roman"/>
              </a:rPr>
              <a:t>An example of a case:</a:t>
            </a:r>
            <a:endParaRPr sz="1100" b="1" dirty="0">
              <a:solidFill>
                <a:srgbClr val="0072C0"/>
              </a:solidFill>
              <a:latin typeface="+mn-lt"/>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100" b="1" u="sng" dirty="0">
                <a:solidFill>
                  <a:srgbClr val="0072C0"/>
                </a:solidFill>
                <a:latin typeface="+mn-lt"/>
                <a:ea typeface="Times New Roman"/>
                <a:cs typeface="Times New Roman"/>
                <a:sym typeface="Times New Roman"/>
                <a:hlinkClick r:id="rId3">
                  <a:extLst>
                    <a:ext uri="{A12FA001-AC4F-418D-AE19-62706E023703}">
                      <ahyp:hlinkClr xmlns:ahyp="http://schemas.microsoft.com/office/drawing/2018/hyperlinkcolor" val="tx"/>
                    </a:ext>
                  </a:extLst>
                </a:hlinkClick>
              </a:rPr>
              <a:t>Behavioral dimensions according to Hofstede</a:t>
            </a:r>
            <a:endParaRPr sz="1100" b="1" u="sng" dirty="0">
              <a:solidFill>
                <a:srgbClr val="0072C0"/>
              </a:solidFill>
              <a:latin typeface="+mn-lt"/>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100" b="1" u="sng" dirty="0">
                <a:solidFill>
                  <a:srgbClr val="0072C0"/>
                </a:solidFill>
                <a:latin typeface="+mn-lt"/>
                <a:ea typeface="Times New Roman"/>
                <a:cs typeface="Times New Roman"/>
                <a:sym typeface="Times New Roman"/>
                <a:hlinkClick r:id="rId4">
                  <a:extLst>
                    <a:ext uri="{A12FA001-AC4F-418D-AE19-62706E023703}">
                      <ahyp:hlinkClr xmlns:ahyp="http://schemas.microsoft.com/office/drawing/2018/hyperlinkcolor" val="tx"/>
                    </a:ext>
                  </a:extLst>
                </a:hlinkClick>
              </a:rPr>
              <a:t>Impact of Working Environment on Job Satisfaction</a:t>
            </a:r>
            <a:endParaRPr sz="1100" b="1" u="sng" dirty="0">
              <a:solidFill>
                <a:srgbClr val="003679"/>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Clr>
                <a:schemeClr val="dk1"/>
              </a:buClr>
              <a:buSzPts val="1100"/>
              <a:buFont typeface="Arial"/>
              <a:buNone/>
            </a:pPr>
            <a:endParaRPr sz="1400" dirty="0">
              <a:solidFill>
                <a:srgbClr val="003679"/>
              </a:solidFill>
            </a:endParaRPr>
          </a:p>
        </p:txBody>
      </p:sp>
      <p:pic>
        <p:nvPicPr>
          <p:cNvPr id="5" name="Google Shape;139;p27">
            <a:extLst>
              <a:ext uri="{FF2B5EF4-FFF2-40B4-BE49-F238E27FC236}">
                <a16:creationId xmlns:a16="http://schemas.microsoft.com/office/drawing/2014/main" id="{54D75FAA-E75E-4258-8E72-2E2C51A318FA}"/>
              </a:ext>
            </a:extLst>
          </p:cNvPr>
          <p:cNvPicPr preferRelativeResize="0"/>
          <p:nvPr/>
        </p:nvPicPr>
        <p:blipFill>
          <a:blip r:embed="rId5">
            <a:alphaModFix/>
          </a:blip>
          <a:stretch>
            <a:fillRect/>
          </a:stretch>
        </p:blipFill>
        <p:spPr>
          <a:xfrm>
            <a:off x="7028301" y="238050"/>
            <a:ext cx="1917225" cy="779675"/>
          </a:xfrm>
          <a:prstGeom prst="rect">
            <a:avLst/>
          </a:prstGeom>
          <a:noFill/>
          <a:ln>
            <a:noFill/>
          </a:ln>
        </p:spPr>
      </p:pic>
      <p:sp>
        <p:nvSpPr>
          <p:cNvPr id="6" name="Oval 5">
            <a:extLst>
              <a:ext uri="{FF2B5EF4-FFF2-40B4-BE49-F238E27FC236}">
                <a16:creationId xmlns:a16="http://schemas.microsoft.com/office/drawing/2014/main" id="{94AC94DD-5127-4344-8B26-25AFCAC5DD25}"/>
              </a:ext>
            </a:extLst>
          </p:cNvPr>
          <p:cNvSpPr/>
          <p:nvPr/>
        </p:nvSpPr>
        <p:spPr>
          <a:xfrm>
            <a:off x="-131323" y="116913"/>
            <a:ext cx="1332614" cy="1332614"/>
          </a:xfrm>
          <a:prstGeom prst="ellipse">
            <a:avLst/>
          </a:prstGeom>
          <a:solidFill>
            <a:srgbClr val="0072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2C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6" name="Oval 5">
            <a:extLst>
              <a:ext uri="{FF2B5EF4-FFF2-40B4-BE49-F238E27FC236}">
                <a16:creationId xmlns:a16="http://schemas.microsoft.com/office/drawing/2014/main" id="{7AF06D29-63D3-45E9-AC27-8CE8006E5B82}"/>
              </a:ext>
            </a:extLst>
          </p:cNvPr>
          <p:cNvSpPr/>
          <p:nvPr/>
        </p:nvSpPr>
        <p:spPr>
          <a:xfrm>
            <a:off x="-134678" y="149323"/>
            <a:ext cx="1332614" cy="1332614"/>
          </a:xfrm>
          <a:prstGeom prst="ellipse">
            <a:avLst/>
          </a:prstGeom>
          <a:solidFill>
            <a:srgbClr val="F7E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Google Shape;137;p27"/>
          <p:cNvSpPr txBox="1">
            <a:spLocks noGrp="1"/>
          </p:cNvSpPr>
          <p:nvPr>
            <p:ph type="title"/>
          </p:nvPr>
        </p:nvSpPr>
        <p:spPr>
          <a:xfrm>
            <a:off x="424926" y="445025"/>
            <a:ext cx="8520600" cy="572700"/>
          </a:xfrm>
          <a:prstGeom prst="rect">
            <a:avLst/>
          </a:prstGeom>
        </p:spPr>
        <p:txBody>
          <a:bodyPr spcFirstLastPara="1" wrap="square" lIns="91425" tIns="91425" rIns="91425" bIns="91425" anchor="t" anchorCtr="0">
            <a:normAutofit fontScale="90000"/>
          </a:bodyPr>
          <a:lstStyle/>
          <a:p>
            <a:pPr lvl="0">
              <a:lnSpc>
                <a:spcPct val="115000"/>
              </a:lnSpc>
              <a:buClr>
                <a:schemeClr val="dk2"/>
              </a:buClr>
              <a:buSzPts val="1800"/>
            </a:pPr>
            <a:r>
              <a:rPr lang="en" sz="3700" b="1" dirty="0">
                <a:solidFill>
                  <a:srgbClr val="0072C0"/>
                </a:solidFill>
              </a:rPr>
              <a:t>Activity 1:</a:t>
            </a:r>
            <a:r>
              <a:rPr lang="en" sz="3700" dirty="0">
                <a:solidFill>
                  <a:srgbClr val="0072C0"/>
                </a:solidFill>
              </a:rPr>
              <a:t> Throw the ball</a:t>
            </a:r>
            <a:endParaRPr sz="3700" dirty="0">
              <a:solidFill>
                <a:srgbClr val="0072C0"/>
              </a:solidFill>
            </a:endParaRPr>
          </a:p>
        </p:txBody>
      </p:sp>
      <p:sp>
        <p:nvSpPr>
          <p:cNvPr id="138" name="Google Shape;138;p27"/>
          <p:cNvSpPr txBox="1">
            <a:spLocks noGrp="1"/>
          </p:cNvSpPr>
          <p:nvPr>
            <p:ph type="body" idx="1"/>
          </p:nvPr>
        </p:nvSpPr>
        <p:spPr>
          <a:xfrm>
            <a:off x="1070156" y="1349336"/>
            <a:ext cx="8520600" cy="3179554"/>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dirty="0">
              <a:solidFill>
                <a:srgbClr val="003679"/>
              </a:solidFill>
            </a:endParaRPr>
          </a:p>
          <a:p>
            <a:pPr marL="0" lvl="0" indent="0" algn="l" rtl="0">
              <a:spcBef>
                <a:spcPts val="0"/>
              </a:spcBef>
              <a:spcAft>
                <a:spcPts val="0"/>
              </a:spcAft>
              <a:buClr>
                <a:schemeClr val="dk1"/>
              </a:buClr>
              <a:buSzPts val="1100"/>
              <a:buFont typeface="Arial"/>
              <a:buNone/>
            </a:pPr>
            <a:r>
              <a:rPr lang="en" b="1" dirty="0">
                <a:solidFill>
                  <a:srgbClr val="003679"/>
                </a:solidFill>
              </a:rPr>
              <a:t>STEP 1</a:t>
            </a:r>
            <a:endParaRPr b="1" dirty="0">
              <a:solidFill>
                <a:srgbClr val="003679"/>
              </a:solidFill>
            </a:endParaRPr>
          </a:p>
          <a:p>
            <a:pPr marL="0" lvl="0" indent="0" algn="l" rtl="0">
              <a:spcBef>
                <a:spcPts val="0"/>
              </a:spcBef>
              <a:spcAft>
                <a:spcPts val="0"/>
              </a:spcAft>
              <a:buNone/>
            </a:pPr>
            <a:r>
              <a:rPr lang="en" dirty="0">
                <a:solidFill>
                  <a:srgbClr val="003679"/>
                </a:solidFill>
              </a:rPr>
              <a:t>Everyone in the room forms a circle.</a:t>
            </a:r>
            <a:endParaRPr dirty="0">
              <a:solidFill>
                <a:srgbClr val="003679"/>
              </a:solidFill>
            </a:endParaRPr>
          </a:p>
          <a:p>
            <a:pPr marL="0" lvl="0" indent="0" algn="l" rtl="0">
              <a:spcBef>
                <a:spcPts val="0"/>
              </a:spcBef>
              <a:spcAft>
                <a:spcPts val="0"/>
              </a:spcAft>
              <a:buClr>
                <a:schemeClr val="dk1"/>
              </a:buClr>
              <a:buSzPts val="1100"/>
              <a:buFont typeface="Arial"/>
              <a:buNone/>
            </a:pPr>
            <a:endParaRPr dirty="0">
              <a:solidFill>
                <a:srgbClr val="003679"/>
              </a:solidFill>
            </a:endParaRPr>
          </a:p>
          <a:p>
            <a:pPr marL="0" lvl="0" indent="0" algn="l" rtl="0">
              <a:spcBef>
                <a:spcPts val="0"/>
              </a:spcBef>
              <a:spcAft>
                <a:spcPts val="0"/>
              </a:spcAft>
              <a:buClr>
                <a:schemeClr val="dk1"/>
              </a:buClr>
              <a:buSzPts val="1100"/>
              <a:buFont typeface="Arial"/>
              <a:buNone/>
            </a:pPr>
            <a:r>
              <a:rPr lang="en" b="1" dirty="0">
                <a:solidFill>
                  <a:srgbClr val="003679"/>
                </a:solidFill>
              </a:rPr>
              <a:t>STEP 2</a:t>
            </a:r>
            <a:endParaRPr b="1" dirty="0">
              <a:solidFill>
                <a:srgbClr val="003679"/>
              </a:solidFill>
            </a:endParaRPr>
          </a:p>
          <a:p>
            <a:pPr marL="0" lvl="0" indent="0" algn="l" rtl="0">
              <a:spcBef>
                <a:spcPts val="0"/>
              </a:spcBef>
              <a:spcAft>
                <a:spcPts val="0"/>
              </a:spcAft>
              <a:buNone/>
            </a:pPr>
            <a:r>
              <a:rPr lang="en" dirty="0">
                <a:solidFill>
                  <a:srgbClr val="003679"/>
                </a:solidFill>
              </a:rPr>
              <a:t>When you catch the ball, say your name out loud. </a:t>
            </a:r>
            <a:endParaRPr dirty="0">
              <a:solidFill>
                <a:srgbClr val="003679"/>
              </a:solidFill>
            </a:endParaRPr>
          </a:p>
          <a:p>
            <a:pPr marL="0" lvl="0" indent="0" algn="l" rtl="0">
              <a:spcBef>
                <a:spcPts val="0"/>
              </a:spcBef>
              <a:spcAft>
                <a:spcPts val="0"/>
              </a:spcAft>
              <a:buNone/>
            </a:pPr>
            <a:endParaRPr dirty="0">
              <a:solidFill>
                <a:srgbClr val="003679"/>
              </a:solidFill>
            </a:endParaRPr>
          </a:p>
          <a:p>
            <a:pPr marL="0" lvl="0" indent="0" algn="l" rtl="0">
              <a:spcBef>
                <a:spcPts val="0"/>
              </a:spcBef>
              <a:spcAft>
                <a:spcPts val="0"/>
              </a:spcAft>
              <a:buNone/>
            </a:pPr>
            <a:r>
              <a:rPr lang="en" b="1" dirty="0">
                <a:solidFill>
                  <a:srgbClr val="003679"/>
                </a:solidFill>
              </a:rPr>
              <a:t>STEP 3</a:t>
            </a:r>
            <a:endParaRPr b="1" dirty="0">
              <a:solidFill>
                <a:srgbClr val="003679"/>
              </a:solidFill>
            </a:endParaRPr>
          </a:p>
          <a:p>
            <a:pPr marL="0" lvl="0" indent="0" algn="l" rtl="0">
              <a:spcBef>
                <a:spcPts val="0"/>
              </a:spcBef>
              <a:spcAft>
                <a:spcPts val="0"/>
              </a:spcAft>
              <a:buNone/>
            </a:pPr>
            <a:r>
              <a:rPr lang="en" dirty="0">
                <a:solidFill>
                  <a:srgbClr val="003679"/>
                </a:solidFill>
              </a:rPr>
              <a:t>Throw the ball to another person who did not have the ball yet.</a:t>
            </a:r>
            <a:endParaRPr dirty="0">
              <a:solidFill>
                <a:srgbClr val="003679"/>
              </a:solidFill>
            </a:endParaRPr>
          </a:p>
          <a:p>
            <a:pPr marL="0" lvl="0" indent="0" algn="l" rtl="0">
              <a:spcBef>
                <a:spcPts val="0"/>
              </a:spcBef>
              <a:spcAft>
                <a:spcPts val="0"/>
              </a:spcAft>
              <a:buClr>
                <a:schemeClr val="dk1"/>
              </a:buClr>
              <a:buSzPts val="1100"/>
              <a:buFont typeface="Arial"/>
              <a:buNone/>
            </a:pPr>
            <a:endParaRPr dirty="0">
              <a:solidFill>
                <a:srgbClr val="003679"/>
              </a:solidFill>
            </a:endParaRPr>
          </a:p>
          <a:p>
            <a:pPr marL="0" lvl="0" indent="0" algn="l" rtl="0">
              <a:spcBef>
                <a:spcPts val="0"/>
              </a:spcBef>
              <a:spcAft>
                <a:spcPts val="1200"/>
              </a:spcAft>
              <a:buNone/>
            </a:pPr>
            <a:endParaRPr dirty="0">
              <a:solidFill>
                <a:srgbClr val="003679"/>
              </a:solidFill>
            </a:endParaRPr>
          </a:p>
        </p:txBody>
      </p:sp>
      <p:pic>
        <p:nvPicPr>
          <p:cNvPr id="139" name="Google Shape;139;p27"/>
          <p:cNvPicPr preferRelativeResize="0"/>
          <p:nvPr/>
        </p:nvPicPr>
        <p:blipFill>
          <a:blip r:embed="rId3">
            <a:alphaModFix/>
          </a:blip>
          <a:stretch>
            <a:fillRect/>
          </a:stretch>
        </p:blipFill>
        <p:spPr>
          <a:xfrm>
            <a:off x="7028301" y="238050"/>
            <a:ext cx="1917225" cy="7796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7" name="Google Shape;277;p44"/>
          <p:cNvSpPr txBox="1">
            <a:spLocks noGrp="1"/>
          </p:cNvSpPr>
          <p:nvPr>
            <p:ph type="title"/>
          </p:nvPr>
        </p:nvSpPr>
        <p:spPr>
          <a:xfrm>
            <a:off x="1388113" y="2836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solidFill>
                  <a:srgbClr val="003679"/>
                </a:solidFill>
              </a:rPr>
              <a:t>Activity 3: </a:t>
            </a:r>
            <a:r>
              <a:rPr lang="en" sz="3200" dirty="0">
                <a:solidFill>
                  <a:srgbClr val="003679"/>
                </a:solidFill>
              </a:rPr>
              <a:t>Brainstorming clients’ </a:t>
            </a:r>
            <a:br>
              <a:rPr lang="lt-LT" sz="3200" dirty="0">
                <a:solidFill>
                  <a:srgbClr val="003679"/>
                </a:solidFill>
              </a:rPr>
            </a:br>
            <a:r>
              <a:rPr lang="en" sz="3200" dirty="0">
                <a:solidFill>
                  <a:srgbClr val="003679"/>
                </a:solidFill>
              </a:rPr>
              <a:t>needs / identifying problems</a:t>
            </a:r>
            <a:endParaRPr sz="3200" dirty="0">
              <a:solidFill>
                <a:srgbClr val="003679"/>
              </a:solidFill>
            </a:endParaRPr>
          </a:p>
        </p:txBody>
      </p:sp>
      <p:sp>
        <p:nvSpPr>
          <p:cNvPr id="278" name="Google Shape;278;p44"/>
          <p:cNvSpPr txBox="1">
            <a:spLocks noGrp="1"/>
          </p:cNvSpPr>
          <p:nvPr>
            <p:ph type="body" idx="1"/>
          </p:nvPr>
        </p:nvSpPr>
        <p:spPr>
          <a:xfrm>
            <a:off x="458893" y="1600532"/>
            <a:ext cx="2342444" cy="3329123"/>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400" dirty="0">
                <a:solidFill>
                  <a:srgbClr val="003679"/>
                </a:solidFill>
              </a:rPr>
              <a:t>Students should try to </a:t>
            </a:r>
            <a:r>
              <a:rPr lang="en" sz="1400" b="1" dirty="0">
                <a:solidFill>
                  <a:srgbClr val="003679"/>
                </a:solidFill>
              </a:rPr>
              <a:t>identify</a:t>
            </a:r>
            <a:r>
              <a:rPr lang="en" sz="1400" dirty="0">
                <a:solidFill>
                  <a:srgbClr val="003679"/>
                </a:solidFill>
              </a:rPr>
              <a:t> a mock client’s needs </a:t>
            </a:r>
            <a:r>
              <a:rPr lang="en" sz="1400" b="1" dirty="0">
                <a:solidFill>
                  <a:srgbClr val="003679"/>
                </a:solidFill>
              </a:rPr>
              <a:t>through brainstorming</a:t>
            </a:r>
            <a:r>
              <a:rPr lang="en" sz="1400" dirty="0">
                <a:solidFill>
                  <a:srgbClr val="003679"/>
                </a:solidFill>
              </a:rPr>
              <a:t>. This is a creative and concentrated process; students should be provided with an environment that facilitates free, open, and the non-judgemental sharing of ideas. The activity consists of two parts, which can be merged into one. </a:t>
            </a:r>
            <a:endParaRPr sz="1400" dirty="0">
              <a:solidFill>
                <a:srgbClr val="003679"/>
              </a:solidFill>
            </a:endParaRPr>
          </a:p>
        </p:txBody>
      </p:sp>
      <p:pic>
        <p:nvPicPr>
          <p:cNvPr id="279" name="Google Shape;279;p44"/>
          <p:cNvPicPr preferRelativeResize="0"/>
          <p:nvPr/>
        </p:nvPicPr>
        <p:blipFill>
          <a:blip r:embed="rId3">
            <a:alphaModFix/>
          </a:blip>
          <a:stretch>
            <a:fillRect/>
          </a:stretch>
        </p:blipFill>
        <p:spPr>
          <a:xfrm>
            <a:off x="5511893" y="1960381"/>
            <a:ext cx="3370074" cy="1941535"/>
          </a:xfrm>
          <a:prstGeom prst="rect">
            <a:avLst/>
          </a:prstGeom>
          <a:noFill/>
          <a:ln>
            <a:noFill/>
          </a:ln>
        </p:spPr>
      </p:pic>
      <p:pic>
        <p:nvPicPr>
          <p:cNvPr id="280" name="Google Shape;280;p44"/>
          <p:cNvPicPr preferRelativeResize="0"/>
          <p:nvPr/>
        </p:nvPicPr>
        <p:blipFill>
          <a:blip r:embed="rId4">
            <a:alphaModFix/>
          </a:blip>
          <a:stretch>
            <a:fillRect/>
          </a:stretch>
        </p:blipFill>
        <p:spPr>
          <a:xfrm>
            <a:off x="2995552" y="1960381"/>
            <a:ext cx="2245926" cy="2213501"/>
          </a:xfrm>
          <a:prstGeom prst="rect">
            <a:avLst/>
          </a:prstGeom>
          <a:noFill/>
          <a:ln>
            <a:noFill/>
          </a:ln>
        </p:spPr>
      </p:pic>
      <p:sp>
        <p:nvSpPr>
          <p:cNvPr id="281" name="Google Shape;281;p44"/>
          <p:cNvSpPr txBox="1"/>
          <p:nvPr/>
        </p:nvSpPr>
        <p:spPr>
          <a:xfrm>
            <a:off x="2918850" y="4323411"/>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dirty="0">
                <a:solidFill>
                  <a:srgbClr val="0072C0"/>
                </a:solidFill>
                <a:hlinkClick r:id="rId5">
                  <a:extLst>
                    <a:ext uri="{A12FA001-AC4F-418D-AE19-62706E023703}">
                      <ahyp:hlinkClr xmlns:ahyp="http://schemas.microsoft.com/office/drawing/2018/hyperlinkcolor" val="tx"/>
                    </a:ext>
                  </a:extLst>
                </a:hlinkClick>
              </a:rPr>
              <a:t>How might we?</a:t>
            </a:r>
            <a:endParaRPr dirty="0">
              <a:solidFill>
                <a:srgbClr val="0072C0"/>
              </a:solidFill>
            </a:endParaRPr>
          </a:p>
        </p:txBody>
      </p:sp>
      <p:sp>
        <p:nvSpPr>
          <p:cNvPr id="282" name="Google Shape;282;p44"/>
          <p:cNvSpPr txBox="1"/>
          <p:nvPr/>
        </p:nvSpPr>
        <p:spPr>
          <a:xfrm>
            <a:off x="5435693" y="3940803"/>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dirty="0">
                <a:solidFill>
                  <a:srgbClr val="0072C0"/>
                </a:solidFill>
                <a:hlinkClick r:id="rId6">
                  <a:extLst>
                    <a:ext uri="{A12FA001-AC4F-418D-AE19-62706E023703}">
                      <ahyp:hlinkClr xmlns:ahyp="http://schemas.microsoft.com/office/drawing/2018/hyperlinkcolor" val="tx"/>
                    </a:ext>
                  </a:extLst>
                </a:hlinkClick>
              </a:rPr>
              <a:t>Storyboarding</a:t>
            </a:r>
            <a:endParaRPr dirty="0">
              <a:solidFill>
                <a:srgbClr val="0072C0"/>
              </a:solidFill>
            </a:endParaRPr>
          </a:p>
        </p:txBody>
      </p:sp>
      <p:sp>
        <p:nvSpPr>
          <p:cNvPr id="10" name="Oval 9">
            <a:extLst>
              <a:ext uri="{FF2B5EF4-FFF2-40B4-BE49-F238E27FC236}">
                <a16:creationId xmlns:a16="http://schemas.microsoft.com/office/drawing/2014/main" id="{0C917315-4FEA-444A-B82C-D21760ECACDA}"/>
              </a:ext>
            </a:extLst>
          </p:cNvPr>
          <p:cNvSpPr/>
          <p:nvPr/>
        </p:nvSpPr>
        <p:spPr>
          <a:xfrm>
            <a:off x="-131323" y="116913"/>
            <a:ext cx="1332614" cy="1332614"/>
          </a:xfrm>
          <a:prstGeom prst="ellipse">
            <a:avLst/>
          </a:prstGeom>
          <a:solidFill>
            <a:srgbClr val="0072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2C0"/>
              </a:solidFill>
            </a:endParaRPr>
          </a:p>
        </p:txBody>
      </p:sp>
      <p:sp>
        <p:nvSpPr>
          <p:cNvPr id="2" name="Rectangle 1">
            <a:extLst>
              <a:ext uri="{FF2B5EF4-FFF2-40B4-BE49-F238E27FC236}">
                <a16:creationId xmlns:a16="http://schemas.microsoft.com/office/drawing/2014/main" id="{43784018-074D-41F5-A616-6A10A2436FCF}"/>
              </a:ext>
            </a:extLst>
          </p:cNvPr>
          <p:cNvSpPr/>
          <p:nvPr/>
        </p:nvSpPr>
        <p:spPr>
          <a:xfrm>
            <a:off x="5439503" y="1598784"/>
            <a:ext cx="4572000" cy="307777"/>
          </a:xfrm>
          <a:prstGeom prst="rect">
            <a:avLst/>
          </a:prstGeom>
        </p:spPr>
        <p:txBody>
          <a:bodyPr wrap="square">
            <a:spAutoFit/>
          </a:bodyPr>
          <a:lstStyle/>
          <a:p>
            <a:pPr lvl="0" algn="just"/>
            <a:r>
              <a:rPr lang="en-US" b="1" dirty="0">
                <a:solidFill>
                  <a:srgbClr val="0072C0"/>
                </a:solidFill>
              </a:rPr>
              <a:t>Part 2</a:t>
            </a:r>
            <a:r>
              <a:rPr lang="lt-LT" b="1" dirty="0">
                <a:solidFill>
                  <a:srgbClr val="0072C0"/>
                </a:solidFill>
              </a:rPr>
              <a:t>. </a:t>
            </a:r>
            <a:r>
              <a:rPr lang="en-US" b="1" dirty="0">
                <a:solidFill>
                  <a:srgbClr val="0072C0"/>
                </a:solidFill>
              </a:rPr>
              <a:t>Storyboarding</a:t>
            </a:r>
          </a:p>
        </p:txBody>
      </p:sp>
      <p:sp>
        <p:nvSpPr>
          <p:cNvPr id="3" name="Rectangle 2">
            <a:extLst>
              <a:ext uri="{FF2B5EF4-FFF2-40B4-BE49-F238E27FC236}">
                <a16:creationId xmlns:a16="http://schemas.microsoft.com/office/drawing/2014/main" id="{43D4839C-E3EC-430D-8D49-35D815A75B7E}"/>
              </a:ext>
            </a:extLst>
          </p:cNvPr>
          <p:cNvSpPr/>
          <p:nvPr/>
        </p:nvSpPr>
        <p:spPr>
          <a:xfrm>
            <a:off x="2918850" y="1598785"/>
            <a:ext cx="2095445" cy="307777"/>
          </a:xfrm>
          <a:prstGeom prst="rect">
            <a:avLst/>
          </a:prstGeom>
        </p:spPr>
        <p:txBody>
          <a:bodyPr wrap="none">
            <a:spAutoFit/>
          </a:bodyPr>
          <a:lstStyle/>
          <a:p>
            <a:pPr marL="0" lvl="0" indent="0" algn="just">
              <a:buNone/>
            </a:pPr>
            <a:r>
              <a:rPr lang="en-US" b="1" dirty="0">
                <a:solidFill>
                  <a:srgbClr val="0072C0"/>
                </a:solidFill>
              </a:rPr>
              <a:t>Part 1</a:t>
            </a:r>
            <a:r>
              <a:rPr lang="lt-LT" b="1" dirty="0">
                <a:solidFill>
                  <a:srgbClr val="0072C0"/>
                </a:solidFill>
              </a:rPr>
              <a:t>. </a:t>
            </a:r>
            <a:r>
              <a:rPr lang="en-US" b="1" dirty="0">
                <a:solidFill>
                  <a:srgbClr val="0072C0"/>
                </a:solidFill>
              </a:rPr>
              <a:t>How might we?</a:t>
            </a:r>
            <a:endParaRPr lang="en-US" sz="1300" b="1" dirty="0">
              <a:solidFill>
                <a:srgbClr val="0072C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8" name="Oval 7">
            <a:extLst>
              <a:ext uri="{FF2B5EF4-FFF2-40B4-BE49-F238E27FC236}">
                <a16:creationId xmlns:a16="http://schemas.microsoft.com/office/drawing/2014/main" id="{0355C2FF-B7C7-44D5-A06C-4A0011716510}"/>
              </a:ext>
            </a:extLst>
          </p:cNvPr>
          <p:cNvSpPr/>
          <p:nvPr/>
        </p:nvSpPr>
        <p:spPr>
          <a:xfrm>
            <a:off x="-131323" y="116913"/>
            <a:ext cx="1332614" cy="1332614"/>
          </a:xfrm>
          <a:prstGeom prst="ellipse">
            <a:avLst/>
          </a:prstGeom>
          <a:solidFill>
            <a:srgbClr val="0072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2C0"/>
              </a:solidFill>
            </a:endParaRPr>
          </a:p>
        </p:txBody>
      </p:sp>
      <p:sp>
        <p:nvSpPr>
          <p:cNvPr id="288" name="Google Shape;288;p45"/>
          <p:cNvSpPr txBox="1">
            <a:spLocks noGrp="1"/>
          </p:cNvSpPr>
          <p:nvPr>
            <p:ph type="title"/>
          </p:nvPr>
        </p:nvSpPr>
        <p:spPr>
          <a:xfrm>
            <a:off x="1407528" y="251130"/>
            <a:ext cx="8520600" cy="133261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solidFill>
                  <a:srgbClr val="003679"/>
                </a:solidFill>
              </a:rPr>
              <a:t>Activity 4: </a:t>
            </a:r>
            <a:r>
              <a:rPr lang="en" sz="3200" dirty="0">
                <a:solidFill>
                  <a:srgbClr val="003679"/>
                </a:solidFill>
              </a:rPr>
              <a:t>Collecting </a:t>
            </a:r>
            <a:br>
              <a:rPr lang="lt-LT" sz="3200" dirty="0">
                <a:solidFill>
                  <a:srgbClr val="003679"/>
                </a:solidFill>
              </a:rPr>
            </a:br>
            <a:r>
              <a:rPr lang="en" sz="3200" dirty="0">
                <a:solidFill>
                  <a:srgbClr val="003679"/>
                </a:solidFill>
              </a:rPr>
              <a:t>and refining ideas</a:t>
            </a:r>
            <a:endParaRPr sz="5500" dirty="0">
              <a:solidFill>
                <a:srgbClr val="003679"/>
              </a:solidFill>
            </a:endParaRPr>
          </a:p>
        </p:txBody>
      </p:sp>
      <p:sp>
        <p:nvSpPr>
          <p:cNvPr id="289" name="Google Shape;289;p45"/>
          <p:cNvSpPr txBox="1">
            <a:spLocks noGrp="1"/>
          </p:cNvSpPr>
          <p:nvPr>
            <p:ph type="body" idx="1"/>
          </p:nvPr>
        </p:nvSpPr>
        <p:spPr>
          <a:xfrm>
            <a:off x="672144" y="1930280"/>
            <a:ext cx="7991796" cy="24708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rgbClr val="003679"/>
                </a:solidFill>
                <a:latin typeface="+mn-lt"/>
              </a:rPr>
              <a:t>This activity begins after the students generate and structure their ideas, it is time for collecting and refining the most suitable ones. The activity helps to make connections between ideas that will help students uncover patterns or themes.</a:t>
            </a:r>
            <a:endParaRPr lang="lt-LT" sz="1600" dirty="0">
              <a:solidFill>
                <a:srgbClr val="003679"/>
              </a:solidFill>
              <a:latin typeface="+mn-lt"/>
            </a:endParaRPr>
          </a:p>
          <a:p>
            <a:pPr marL="0" lvl="0" indent="0" algn="l" rtl="0">
              <a:spcBef>
                <a:spcPts val="0"/>
              </a:spcBef>
              <a:spcAft>
                <a:spcPts val="0"/>
              </a:spcAft>
              <a:buNone/>
            </a:pPr>
            <a:endParaRPr lang="lt-LT" sz="1600" dirty="0">
              <a:solidFill>
                <a:srgbClr val="003679"/>
              </a:solidFill>
              <a:latin typeface="+mn-lt"/>
            </a:endParaRPr>
          </a:p>
          <a:p>
            <a:pPr marL="0" lvl="0" indent="0" algn="l" rtl="0">
              <a:spcBef>
                <a:spcPts val="0"/>
              </a:spcBef>
              <a:spcAft>
                <a:spcPts val="0"/>
              </a:spcAft>
              <a:buNone/>
            </a:pPr>
            <a:r>
              <a:rPr lang="en" sz="1600" dirty="0">
                <a:solidFill>
                  <a:srgbClr val="003679"/>
                </a:solidFill>
                <a:latin typeface="+mn-lt"/>
              </a:rPr>
              <a:t>Structuring can be done through an Affinity diagram, a great tool that gathers large amounts of data (ideas, opinions and issues) and organizes them into groupings based on their natural relationships. </a:t>
            </a:r>
            <a:endParaRPr sz="2000" b="1" dirty="0">
              <a:solidFill>
                <a:srgbClr val="003679"/>
              </a:solidFill>
              <a:latin typeface="+mn-lt"/>
            </a:endParaRPr>
          </a:p>
        </p:txBody>
      </p:sp>
      <p:sp>
        <p:nvSpPr>
          <p:cNvPr id="291" name="Google Shape;291;p45"/>
          <p:cNvSpPr txBox="1"/>
          <p:nvPr/>
        </p:nvSpPr>
        <p:spPr>
          <a:xfrm>
            <a:off x="672144" y="4481635"/>
            <a:ext cx="1660432"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dirty="0">
                <a:solidFill>
                  <a:srgbClr val="0072C0"/>
                </a:solidFill>
                <a:hlinkClick r:id="rId3">
                  <a:extLst>
                    <a:ext uri="{A12FA001-AC4F-418D-AE19-62706E023703}">
                      <ahyp:hlinkClr xmlns:ahyp="http://schemas.microsoft.com/office/drawing/2018/hyperlinkcolor" val="tx"/>
                    </a:ext>
                  </a:extLst>
                </a:hlinkClick>
              </a:rPr>
              <a:t>Affinity diagram</a:t>
            </a:r>
            <a:endParaRPr dirty="0">
              <a:solidFill>
                <a:srgbClr val="0072C0"/>
              </a:solidFill>
            </a:endParaRPr>
          </a:p>
        </p:txBody>
      </p:sp>
      <p:pic>
        <p:nvPicPr>
          <p:cNvPr id="7" name="Google Shape;139;p27">
            <a:extLst>
              <a:ext uri="{FF2B5EF4-FFF2-40B4-BE49-F238E27FC236}">
                <a16:creationId xmlns:a16="http://schemas.microsoft.com/office/drawing/2014/main" id="{DBFD2B3B-FF14-44C0-AE83-8DDBC0FB48E7}"/>
              </a:ext>
            </a:extLst>
          </p:cNvPr>
          <p:cNvPicPr preferRelativeResize="0"/>
          <p:nvPr/>
        </p:nvPicPr>
        <p:blipFill>
          <a:blip r:embed="rId4">
            <a:alphaModFix/>
          </a:blip>
          <a:stretch>
            <a:fillRect/>
          </a:stretch>
        </p:blipFill>
        <p:spPr>
          <a:xfrm>
            <a:off x="7028301" y="238050"/>
            <a:ext cx="1917225" cy="7796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10" name="Oval 9">
            <a:extLst>
              <a:ext uri="{FF2B5EF4-FFF2-40B4-BE49-F238E27FC236}">
                <a16:creationId xmlns:a16="http://schemas.microsoft.com/office/drawing/2014/main" id="{24BFB6C1-2BEC-4C19-9FDF-90C245B46622}"/>
              </a:ext>
            </a:extLst>
          </p:cNvPr>
          <p:cNvSpPr/>
          <p:nvPr/>
        </p:nvSpPr>
        <p:spPr>
          <a:xfrm>
            <a:off x="5603136" y="3716913"/>
            <a:ext cx="1277230" cy="1277230"/>
          </a:xfrm>
          <a:prstGeom prst="ellipse">
            <a:avLst/>
          </a:prstGeom>
          <a:solidFill>
            <a:srgbClr val="0072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2C0"/>
              </a:solidFill>
            </a:endParaRPr>
          </a:p>
        </p:txBody>
      </p:sp>
      <p:sp>
        <p:nvSpPr>
          <p:cNvPr id="288" name="Google Shape;288;p45"/>
          <p:cNvSpPr txBox="1">
            <a:spLocks noGrp="1"/>
          </p:cNvSpPr>
          <p:nvPr>
            <p:ph type="title"/>
          </p:nvPr>
        </p:nvSpPr>
        <p:spPr>
          <a:xfrm>
            <a:off x="509955" y="351418"/>
            <a:ext cx="8520600" cy="133261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solidFill>
                  <a:srgbClr val="003679"/>
                </a:solidFill>
              </a:rPr>
              <a:t>Activity 4: </a:t>
            </a:r>
            <a:r>
              <a:rPr lang="lt-LT" sz="3200" dirty="0" err="1">
                <a:solidFill>
                  <a:srgbClr val="003679"/>
                </a:solidFill>
              </a:rPr>
              <a:t>Example</a:t>
            </a:r>
            <a:endParaRPr sz="5500" dirty="0">
              <a:solidFill>
                <a:srgbClr val="003679"/>
              </a:solidFill>
            </a:endParaRPr>
          </a:p>
        </p:txBody>
      </p:sp>
      <p:pic>
        <p:nvPicPr>
          <p:cNvPr id="290" name="Google Shape;290;p45"/>
          <p:cNvPicPr preferRelativeResize="0"/>
          <p:nvPr/>
        </p:nvPicPr>
        <p:blipFill rotWithShape="1">
          <a:blip r:embed="rId3">
            <a:alphaModFix/>
          </a:blip>
          <a:srcRect/>
          <a:stretch/>
        </p:blipFill>
        <p:spPr>
          <a:xfrm>
            <a:off x="696936" y="1193023"/>
            <a:ext cx="5678198" cy="3367401"/>
          </a:xfrm>
          <a:prstGeom prst="rect">
            <a:avLst/>
          </a:prstGeom>
          <a:noFill/>
          <a:ln w="57150">
            <a:solidFill>
              <a:srgbClr val="0072C0"/>
            </a:solidFill>
          </a:ln>
        </p:spPr>
      </p:pic>
      <p:sp>
        <p:nvSpPr>
          <p:cNvPr id="291" name="Google Shape;291;p45"/>
          <p:cNvSpPr txBox="1"/>
          <p:nvPr/>
        </p:nvSpPr>
        <p:spPr>
          <a:xfrm>
            <a:off x="594459" y="4593943"/>
            <a:ext cx="1660432"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dirty="0">
                <a:solidFill>
                  <a:srgbClr val="0072C0"/>
                </a:solidFill>
                <a:hlinkClick r:id="rId4">
                  <a:extLst>
                    <a:ext uri="{A12FA001-AC4F-418D-AE19-62706E023703}">
                      <ahyp:hlinkClr xmlns:ahyp="http://schemas.microsoft.com/office/drawing/2018/hyperlinkcolor" val="tx"/>
                    </a:ext>
                  </a:extLst>
                </a:hlinkClick>
              </a:rPr>
              <a:t>Affinity diagram</a:t>
            </a:r>
            <a:endParaRPr dirty="0">
              <a:solidFill>
                <a:srgbClr val="0072C0"/>
              </a:solidFill>
            </a:endParaRPr>
          </a:p>
        </p:txBody>
      </p:sp>
      <p:pic>
        <p:nvPicPr>
          <p:cNvPr id="7" name="Google Shape;139;p27">
            <a:extLst>
              <a:ext uri="{FF2B5EF4-FFF2-40B4-BE49-F238E27FC236}">
                <a16:creationId xmlns:a16="http://schemas.microsoft.com/office/drawing/2014/main" id="{DBFD2B3B-FF14-44C0-AE83-8DDBC0FB48E7}"/>
              </a:ext>
            </a:extLst>
          </p:cNvPr>
          <p:cNvPicPr preferRelativeResize="0"/>
          <p:nvPr/>
        </p:nvPicPr>
        <p:blipFill>
          <a:blip r:embed="rId5">
            <a:alphaModFix/>
          </a:blip>
          <a:stretch>
            <a:fillRect/>
          </a:stretch>
        </p:blipFill>
        <p:spPr>
          <a:xfrm>
            <a:off x="7028301" y="238050"/>
            <a:ext cx="1917225" cy="779675"/>
          </a:xfrm>
          <a:prstGeom prst="rect">
            <a:avLst/>
          </a:prstGeom>
          <a:noFill/>
          <a:ln>
            <a:noFill/>
          </a:ln>
        </p:spPr>
      </p:pic>
    </p:spTree>
    <p:extLst>
      <p:ext uri="{BB962C8B-B14F-4D97-AF65-F5344CB8AC3E}">
        <p14:creationId xmlns:p14="http://schemas.microsoft.com/office/powerpoint/2010/main" val="1559553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8" name="Oval 7">
            <a:extLst>
              <a:ext uri="{FF2B5EF4-FFF2-40B4-BE49-F238E27FC236}">
                <a16:creationId xmlns:a16="http://schemas.microsoft.com/office/drawing/2014/main" id="{DDCA1DB6-5A50-4A0C-AA58-5D6C7A510BBE}"/>
              </a:ext>
            </a:extLst>
          </p:cNvPr>
          <p:cNvSpPr/>
          <p:nvPr/>
        </p:nvSpPr>
        <p:spPr>
          <a:xfrm>
            <a:off x="-131323" y="116913"/>
            <a:ext cx="1332614" cy="1332614"/>
          </a:xfrm>
          <a:prstGeom prst="ellipse">
            <a:avLst/>
          </a:prstGeom>
          <a:solidFill>
            <a:srgbClr val="0072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2C0"/>
              </a:solidFill>
            </a:endParaRPr>
          </a:p>
        </p:txBody>
      </p:sp>
      <p:sp>
        <p:nvSpPr>
          <p:cNvPr id="297" name="Google Shape;297;p46"/>
          <p:cNvSpPr txBox="1">
            <a:spLocks noGrp="1"/>
          </p:cNvSpPr>
          <p:nvPr>
            <p:ph type="title"/>
          </p:nvPr>
        </p:nvSpPr>
        <p:spPr>
          <a:xfrm>
            <a:off x="1345675" y="309839"/>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solidFill>
                  <a:srgbClr val="003679"/>
                </a:solidFill>
              </a:rPr>
              <a:t>Activity 5: </a:t>
            </a:r>
            <a:r>
              <a:rPr lang="en" sz="3200" dirty="0">
                <a:solidFill>
                  <a:srgbClr val="003679"/>
                </a:solidFill>
              </a:rPr>
              <a:t>Choosing the </a:t>
            </a:r>
            <a:br>
              <a:rPr lang="lt-LT" sz="3200" dirty="0">
                <a:solidFill>
                  <a:srgbClr val="003679"/>
                </a:solidFill>
              </a:rPr>
            </a:br>
            <a:r>
              <a:rPr lang="en" sz="3200" dirty="0">
                <a:solidFill>
                  <a:srgbClr val="003679"/>
                </a:solidFill>
              </a:rPr>
              <a:t>best idea</a:t>
            </a:r>
            <a:endParaRPr sz="3200" dirty="0">
              <a:solidFill>
                <a:srgbClr val="003679"/>
              </a:solidFill>
            </a:endParaRPr>
          </a:p>
          <a:p>
            <a:pPr marL="0" lvl="0" indent="0" algn="l" rtl="0">
              <a:spcBef>
                <a:spcPts val="0"/>
              </a:spcBef>
              <a:spcAft>
                <a:spcPts val="0"/>
              </a:spcAft>
              <a:buNone/>
            </a:pPr>
            <a:endParaRPr sz="3200" dirty="0">
              <a:solidFill>
                <a:srgbClr val="003679"/>
              </a:solidFill>
            </a:endParaRPr>
          </a:p>
        </p:txBody>
      </p:sp>
      <p:sp>
        <p:nvSpPr>
          <p:cNvPr id="298" name="Google Shape;298;p46"/>
          <p:cNvSpPr txBox="1">
            <a:spLocks noGrp="1"/>
          </p:cNvSpPr>
          <p:nvPr>
            <p:ph type="body" idx="1"/>
          </p:nvPr>
        </p:nvSpPr>
        <p:spPr>
          <a:xfrm>
            <a:off x="357420" y="1880063"/>
            <a:ext cx="3589740" cy="2953598"/>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400" dirty="0">
                <a:solidFill>
                  <a:srgbClr val="003679"/>
                </a:solidFill>
              </a:rPr>
              <a:t>The final step of ideation is to </a:t>
            </a:r>
            <a:r>
              <a:rPr lang="en" sz="1400" b="1" dirty="0">
                <a:solidFill>
                  <a:srgbClr val="003679"/>
                </a:solidFill>
              </a:rPr>
              <a:t>finalize</a:t>
            </a:r>
            <a:r>
              <a:rPr lang="en" sz="1400" dirty="0">
                <a:solidFill>
                  <a:srgbClr val="003679"/>
                </a:solidFill>
              </a:rPr>
              <a:t> the gathered and refined ideas and </a:t>
            </a:r>
            <a:r>
              <a:rPr lang="en" sz="1400" b="1" dirty="0">
                <a:solidFill>
                  <a:srgbClr val="003679"/>
                </a:solidFill>
              </a:rPr>
              <a:t>rank</a:t>
            </a:r>
            <a:r>
              <a:rPr lang="en" sz="1400" dirty="0">
                <a:solidFill>
                  <a:srgbClr val="003679"/>
                </a:solidFill>
              </a:rPr>
              <a:t> them according to the client X criteria.</a:t>
            </a:r>
            <a:endParaRPr lang="lt-LT" sz="1400" dirty="0">
              <a:solidFill>
                <a:srgbClr val="003679"/>
              </a:solidFill>
            </a:endParaRPr>
          </a:p>
          <a:p>
            <a:pPr marL="0" lvl="0" indent="0" rtl="0">
              <a:spcBef>
                <a:spcPts val="0"/>
              </a:spcBef>
              <a:spcAft>
                <a:spcPts val="0"/>
              </a:spcAft>
              <a:buNone/>
            </a:pPr>
            <a:endParaRPr lang="lt-LT" sz="1400" dirty="0">
              <a:solidFill>
                <a:srgbClr val="003679"/>
              </a:solidFill>
            </a:endParaRPr>
          </a:p>
          <a:p>
            <a:pPr marL="0" lvl="0" indent="0" rtl="0">
              <a:spcBef>
                <a:spcPts val="0"/>
              </a:spcBef>
              <a:spcAft>
                <a:spcPts val="0"/>
              </a:spcAft>
              <a:buNone/>
            </a:pPr>
            <a:r>
              <a:rPr lang="en" sz="1400" dirty="0">
                <a:solidFill>
                  <a:srgbClr val="003679"/>
                </a:solidFill>
              </a:rPr>
              <a:t>Once students finish brainstorming and categorizing, they can start narrowing down to the best idea, solution, or strategy. The so-called </a:t>
            </a:r>
            <a:r>
              <a:rPr lang="en" sz="1400" i="1" dirty="0">
                <a:solidFill>
                  <a:srgbClr val="003679"/>
                </a:solidFill>
              </a:rPr>
              <a:t>post voting method</a:t>
            </a:r>
            <a:r>
              <a:rPr lang="en" sz="1400" dirty="0">
                <a:solidFill>
                  <a:srgbClr val="003679"/>
                </a:solidFill>
              </a:rPr>
              <a:t> allows them voting and expressing their opinion towards the best given ideas. </a:t>
            </a:r>
            <a:endParaRPr sz="1400" b="1" dirty="0">
              <a:solidFill>
                <a:srgbClr val="003679"/>
              </a:solidFill>
            </a:endParaRPr>
          </a:p>
        </p:txBody>
      </p:sp>
      <p:pic>
        <p:nvPicPr>
          <p:cNvPr id="299" name="Google Shape;299;p46"/>
          <p:cNvPicPr preferRelativeResize="0"/>
          <p:nvPr/>
        </p:nvPicPr>
        <p:blipFill>
          <a:blip r:embed="rId3">
            <a:alphaModFix/>
          </a:blip>
          <a:stretch>
            <a:fillRect/>
          </a:stretch>
        </p:blipFill>
        <p:spPr>
          <a:xfrm>
            <a:off x="3947160" y="1880063"/>
            <a:ext cx="5262874" cy="3097175"/>
          </a:xfrm>
          <a:prstGeom prst="rect">
            <a:avLst/>
          </a:prstGeom>
          <a:noFill/>
          <a:ln>
            <a:noFill/>
          </a:ln>
        </p:spPr>
      </p:pic>
      <p:sp>
        <p:nvSpPr>
          <p:cNvPr id="300" name="Google Shape;300;p46"/>
          <p:cNvSpPr txBox="1"/>
          <p:nvPr/>
        </p:nvSpPr>
        <p:spPr>
          <a:xfrm>
            <a:off x="5705035" y="4577038"/>
            <a:ext cx="1579685"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dirty="0">
                <a:solidFill>
                  <a:srgbClr val="0072C0"/>
                </a:solidFill>
                <a:hlinkClick r:id="rId4">
                  <a:extLst>
                    <a:ext uri="{A12FA001-AC4F-418D-AE19-62706E023703}">
                      <ahyp:hlinkClr xmlns:ahyp="http://schemas.microsoft.com/office/drawing/2018/hyperlinkcolor" val="tx"/>
                    </a:ext>
                  </a:extLst>
                </a:hlinkClick>
              </a:rPr>
              <a:t>How Now Wow</a:t>
            </a:r>
            <a:endParaRPr dirty="0">
              <a:solidFill>
                <a:srgbClr val="0072C0"/>
              </a:solidFill>
            </a:endParaRPr>
          </a:p>
        </p:txBody>
      </p:sp>
      <p:pic>
        <p:nvPicPr>
          <p:cNvPr id="7" name="Google Shape;139;p27">
            <a:extLst>
              <a:ext uri="{FF2B5EF4-FFF2-40B4-BE49-F238E27FC236}">
                <a16:creationId xmlns:a16="http://schemas.microsoft.com/office/drawing/2014/main" id="{44CF8FB4-3A39-4337-AF82-1AA29CA82ECB}"/>
              </a:ext>
            </a:extLst>
          </p:cNvPr>
          <p:cNvPicPr preferRelativeResize="0"/>
          <p:nvPr/>
        </p:nvPicPr>
        <p:blipFill>
          <a:blip r:embed="rId5">
            <a:alphaModFix/>
          </a:blip>
          <a:stretch>
            <a:fillRect/>
          </a:stretch>
        </p:blipFill>
        <p:spPr>
          <a:xfrm>
            <a:off x="7028301" y="238050"/>
            <a:ext cx="1917225" cy="7796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3679"/>
        </a:solidFill>
        <a:effectLst/>
      </p:bgPr>
    </p:bg>
    <p:spTree>
      <p:nvGrpSpPr>
        <p:cNvPr id="1" name="Shape 129"/>
        <p:cNvGrpSpPr/>
        <p:nvPr/>
      </p:nvGrpSpPr>
      <p:grpSpPr>
        <a:xfrm>
          <a:off x="0" y="0"/>
          <a:ext cx="0" cy="0"/>
          <a:chOff x="0" y="0"/>
          <a:chExt cx="0" cy="0"/>
        </a:xfrm>
      </p:grpSpPr>
      <p:sp>
        <p:nvSpPr>
          <p:cNvPr id="2" name="Oval 1">
            <a:extLst>
              <a:ext uri="{FF2B5EF4-FFF2-40B4-BE49-F238E27FC236}">
                <a16:creationId xmlns:a16="http://schemas.microsoft.com/office/drawing/2014/main" id="{E0C4223C-5E38-4C1E-B233-B26509847CE0}"/>
              </a:ext>
            </a:extLst>
          </p:cNvPr>
          <p:cNvSpPr/>
          <p:nvPr/>
        </p:nvSpPr>
        <p:spPr>
          <a:xfrm>
            <a:off x="830521" y="1005256"/>
            <a:ext cx="3359889" cy="3359889"/>
          </a:xfrm>
          <a:prstGeom prst="ellipse">
            <a:avLst/>
          </a:prstGeom>
          <a:solidFill>
            <a:srgbClr val="0072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Google Shape;131;p26"/>
          <p:cNvSpPr txBox="1">
            <a:spLocks noGrp="1"/>
          </p:cNvSpPr>
          <p:nvPr>
            <p:ph type="subTitle" idx="1"/>
          </p:nvPr>
        </p:nvSpPr>
        <p:spPr>
          <a:xfrm>
            <a:off x="1833675" y="2237337"/>
            <a:ext cx="5183982" cy="1900907"/>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lt-LT" sz="3700" b="1" dirty="0" err="1">
                <a:solidFill>
                  <a:srgbClr val="F7EE00"/>
                </a:solidFill>
              </a:rPr>
              <a:t>Prototype</a:t>
            </a:r>
            <a:r>
              <a:rPr lang="lt-LT" sz="3700" b="1" dirty="0">
                <a:solidFill>
                  <a:srgbClr val="F7EE00"/>
                </a:solidFill>
              </a:rPr>
              <a:t> </a:t>
            </a:r>
            <a:r>
              <a:rPr lang="lt-LT" sz="3700" b="1" dirty="0" err="1">
                <a:solidFill>
                  <a:srgbClr val="F7EE00"/>
                </a:solidFill>
              </a:rPr>
              <a:t>and</a:t>
            </a:r>
            <a:r>
              <a:rPr lang="lt-LT" sz="3700" b="1" dirty="0">
                <a:solidFill>
                  <a:srgbClr val="F7EE00"/>
                </a:solidFill>
              </a:rPr>
              <a:t> </a:t>
            </a:r>
            <a:r>
              <a:rPr lang="lt-LT" sz="3700" b="1" dirty="0" err="1">
                <a:solidFill>
                  <a:srgbClr val="F7EE00"/>
                </a:solidFill>
              </a:rPr>
              <a:t>test</a:t>
            </a:r>
            <a:endParaRPr sz="3700" b="1" dirty="0">
              <a:solidFill>
                <a:srgbClr val="F7EE00"/>
              </a:solidFill>
            </a:endParaRPr>
          </a:p>
        </p:txBody>
      </p:sp>
    </p:spTree>
    <p:extLst>
      <p:ext uri="{BB962C8B-B14F-4D97-AF65-F5344CB8AC3E}">
        <p14:creationId xmlns:p14="http://schemas.microsoft.com/office/powerpoint/2010/main" val="3729787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7" name="Oval 6">
            <a:extLst>
              <a:ext uri="{FF2B5EF4-FFF2-40B4-BE49-F238E27FC236}">
                <a16:creationId xmlns:a16="http://schemas.microsoft.com/office/drawing/2014/main" id="{6F42C6CD-A951-47AC-86EF-E5F386D60664}"/>
              </a:ext>
            </a:extLst>
          </p:cNvPr>
          <p:cNvSpPr/>
          <p:nvPr/>
        </p:nvSpPr>
        <p:spPr>
          <a:xfrm>
            <a:off x="-113535" y="238050"/>
            <a:ext cx="1332614" cy="1332614"/>
          </a:xfrm>
          <a:prstGeom prst="ellipse">
            <a:avLst/>
          </a:prstGeom>
          <a:solidFill>
            <a:srgbClr val="F7E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2C0"/>
              </a:solidFill>
            </a:endParaRPr>
          </a:p>
        </p:txBody>
      </p:sp>
      <p:sp>
        <p:nvSpPr>
          <p:cNvPr id="313" name="Google Shape;313;p48"/>
          <p:cNvSpPr txBox="1">
            <a:spLocks noGrp="1"/>
          </p:cNvSpPr>
          <p:nvPr>
            <p:ph type="ctrTitle"/>
          </p:nvPr>
        </p:nvSpPr>
        <p:spPr>
          <a:xfrm>
            <a:off x="1422870" y="386404"/>
            <a:ext cx="5197849" cy="1086982"/>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Clr>
                <a:schemeClr val="dk1"/>
              </a:buClr>
              <a:buSzPts val="1100"/>
              <a:buFont typeface="Arial"/>
              <a:buNone/>
            </a:pPr>
            <a:r>
              <a:rPr lang="en" sz="2400" b="1" dirty="0">
                <a:solidFill>
                  <a:srgbClr val="003679"/>
                </a:solidFill>
                <a:latin typeface="+mn-lt"/>
                <a:ea typeface="Times New Roman"/>
                <a:cs typeface="Times New Roman"/>
                <a:sym typeface="Times New Roman"/>
              </a:rPr>
              <a:t>Activity 1: </a:t>
            </a:r>
            <a:r>
              <a:rPr lang="en" sz="2400" dirty="0">
                <a:solidFill>
                  <a:srgbClr val="003679"/>
                </a:solidFill>
                <a:latin typeface="+mn-lt"/>
                <a:ea typeface="Times New Roman"/>
                <a:cs typeface="Times New Roman"/>
                <a:sym typeface="Times New Roman"/>
              </a:rPr>
              <a:t>Cultural knowledge about </a:t>
            </a:r>
            <a:br>
              <a:rPr lang="lt-LT" sz="2400" dirty="0">
                <a:solidFill>
                  <a:srgbClr val="003679"/>
                </a:solidFill>
                <a:latin typeface="+mn-lt"/>
                <a:ea typeface="Times New Roman"/>
                <a:cs typeface="Times New Roman"/>
                <a:sym typeface="Times New Roman"/>
              </a:rPr>
            </a:br>
            <a:r>
              <a:rPr lang="en" sz="2400" dirty="0">
                <a:solidFill>
                  <a:srgbClr val="003679"/>
                </a:solidFill>
                <a:latin typeface="+mn-lt"/>
                <a:ea typeface="Times New Roman"/>
                <a:cs typeface="Times New Roman"/>
                <a:sym typeface="Times New Roman"/>
              </a:rPr>
              <a:t>target markets and communities</a:t>
            </a:r>
            <a:endParaRPr sz="6600" dirty="0">
              <a:solidFill>
                <a:srgbClr val="003679"/>
              </a:solidFill>
              <a:latin typeface="+mn-lt"/>
            </a:endParaRPr>
          </a:p>
        </p:txBody>
      </p:sp>
      <p:sp>
        <p:nvSpPr>
          <p:cNvPr id="314" name="Google Shape;314;p48"/>
          <p:cNvSpPr txBox="1">
            <a:spLocks noGrp="1"/>
          </p:cNvSpPr>
          <p:nvPr>
            <p:ph type="subTitle" idx="1"/>
          </p:nvPr>
        </p:nvSpPr>
        <p:spPr>
          <a:xfrm>
            <a:off x="816653" y="1917472"/>
            <a:ext cx="7510694" cy="258507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275"/>
              <a:buFont typeface="Arial"/>
              <a:buNone/>
            </a:pPr>
            <a:r>
              <a:rPr lang="en" sz="2000" dirty="0">
                <a:solidFill>
                  <a:srgbClr val="003679"/>
                </a:solidFill>
                <a:latin typeface="+mn-lt"/>
                <a:ea typeface="Times New Roman"/>
                <a:cs typeface="Times New Roman"/>
                <a:sym typeface="Times New Roman"/>
              </a:rPr>
              <a:t>The following are the warm up exercises which could be done after all the stages of design thinking. Students finally have the necessary skills to prototype the actual product and test it in the market. These warm up activities give students the opportunity to understand the market and recognize the needs of a regular consumer, later offering them a (potentially) tangible and plausible solution.</a:t>
            </a:r>
            <a:endParaRPr sz="2000" b="1" dirty="0">
              <a:solidFill>
                <a:srgbClr val="003679"/>
              </a:solidFill>
              <a:latin typeface="+mn-lt"/>
              <a:ea typeface="Times New Roman"/>
              <a:cs typeface="Times New Roman"/>
              <a:sym typeface="Times New Roman"/>
            </a:endParaRPr>
          </a:p>
          <a:p>
            <a:pPr marL="0" lvl="0" indent="0" algn="l" rtl="0">
              <a:spcBef>
                <a:spcPts val="0"/>
              </a:spcBef>
              <a:spcAft>
                <a:spcPts val="0"/>
              </a:spcAft>
              <a:buSzPts val="275"/>
              <a:buNone/>
            </a:pPr>
            <a:endParaRPr sz="200" dirty="0">
              <a:solidFill>
                <a:srgbClr val="003679"/>
              </a:solidFill>
              <a:latin typeface="+mn-lt"/>
            </a:endParaRPr>
          </a:p>
        </p:txBody>
      </p:sp>
      <p:pic>
        <p:nvPicPr>
          <p:cNvPr id="6" name="Google Shape;139;p27">
            <a:extLst>
              <a:ext uri="{FF2B5EF4-FFF2-40B4-BE49-F238E27FC236}">
                <a16:creationId xmlns:a16="http://schemas.microsoft.com/office/drawing/2014/main" id="{2A2C0D90-5189-4228-8CEE-F365279B1462}"/>
              </a:ext>
            </a:extLst>
          </p:cNvPr>
          <p:cNvPicPr preferRelativeResize="0"/>
          <p:nvPr/>
        </p:nvPicPr>
        <p:blipFill>
          <a:blip r:embed="rId3">
            <a:alphaModFix/>
          </a:blip>
          <a:stretch>
            <a:fillRect/>
          </a:stretch>
        </p:blipFill>
        <p:spPr>
          <a:xfrm>
            <a:off x="7028301" y="238050"/>
            <a:ext cx="1917225" cy="7796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8"/>
          <p:cNvSpPr txBox="1">
            <a:spLocks noGrp="1"/>
          </p:cNvSpPr>
          <p:nvPr>
            <p:ph type="ctrTitle"/>
          </p:nvPr>
        </p:nvSpPr>
        <p:spPr>
          <a:xfrm>
            <a:off x="1515871" y="372373"/>
            <a:ext cx="5197849" cy="779676"/>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Clr>
                <a:schemeClr val="dk1"/>
              </a:buClr>
              <a:buSzPts val="1100"/>
              <a:buFont typeface="Arial"/>
              <a:buNone/>
            </a:pPr>
            <a:r>
              <a:rPr lang="en" sz="2400" b="1" dirty="0">
                <a:solidFill>
                  <a:srgbClr val="003679"/>
                </a:solidFill>
                <a:latin typeface="+mn-lt"/>
                <a:ea typeface="Times New Roman"/>
                <a:cs typeface="Times New Roman"/>
                <a:sym typeface="Times New Roman"/>
              </a:rPr>
              <a:t>Activity </a:t>
            </a:r>
            <a:r>
              <a:rPr lang="en-US" sz="2400" b="1" dirty="0">
                <a:solidFill>
                  <a:srgbClr val="003679"/>
                </a:solidFill>
                <a:latin typeface="+mn-lt"/>
                <a:ea typeface="Times New Roman"/>
                <a:cs typeface="Times New Roman"/>
                <a:sym typeface="Times New Roman"/>
              </a:rPr>
              <a:t>2</a:t>
            </a:r>
            <a:r>
              <a:rPr lang="en" sz="2400" b="1" dirty="0">
                <a:solidFill>
                  <a:srgbClr val="003679"/>
                </a:solidFill>
                <a:latin typeface="+mn-lt"/>
                <a:ea typeface="Times New Roman"/>
                <a:cs typeface="Times New Roman"/>
                <a:sym typeface="Times New Roman"/>
              </a:rPr>
              <a:t>: </a:t>
            </a:r>
            <a:r>
              <a:rPr lang="en-US" sz="2400" dirty="0">
                <a:solidFill>
                  <a:srgbClr val="003679"/>
                </a:solidFill>
                <a:latin typeface="+mn-lt"/>
                <a:ea typeface="Times New Roman"/>
                <a:cs typeface="Times New Roman"/>
                <a:sym typeface="Times New Roman"/>
              </a:rPr>
              <a:t>Pitching</a:t>
            </a:r>
            <a:endParaRPr sz="6600" dirty="0">
              <a:solidFill>
                <a:srgbClr val="003679"/>
              </a:solidFill>
              <a:latin typeface="+mn-lt"/>
            </a:endParaRPr>
          </a:p>
        </p:txBody>
      </p:sp>
      <p:sp>
        <p:nvSpPr>
          <p:cNvPr id="314" name="Google Shape;314;p48"/>
          <p:cNvSpPr txBox="1">
            <a:spLocks noGrp="1"/>
          </p:cNvSpPr>
          <p:nvPr>
            <p:ph type="subTitle" idx="1"/>
          </p:nvPr>
        </p:nvSpPr>
        <p:spPr>
          <a:xfrm>
            <a:off x="799927" y="1634722"/>
            <a:ext cx="4617025" cy="2585079"/>
          </a:xfrm>
          <a:prstGeom prst="rect">
            <a:avLst/>
          </a:prstGeom>
        </p:spPr>
        <p:txBody>
          <a:bodyPr spcFirstLastPara="1" wrap="square" lIns="91425" tIns="91425" rIns="91425" bIns="91425" anchor="t" anchorCtr="0">
            <a:noAutofit/>
          </a:bodyPr>
          <a:lstStyle/>
          <a:p>
            <a:pPr marL="0" lvl="0" indent="0" algn="l">
              <a:buClr>
                <a:schemeClr val="dk1"/>
              </a:buClr>
              <a:buSzPts val="275"/>
            </a:pPr>
            <a:r>
              <a:rPr lang="en-US" sz="2000" b="1" dirty="0">
                <a:solidFill>
                  <a:srgbClr val="003679"/>
                </a:solidFill>
                <a:latin typeface="+mn-lt"/>
                <a:ea typeface="Times New Roman"/>
                <a:cs typeface="Times New Roman"/>
                <a:sym typeface="Times New Roman"/>
              </a:rPr>
              <a:t>Monroe’s speech</a:t>
            </a:r>
          </a:p>
          <a:p>
            <a:pPr marL="0" lvl="0" indent="0" algn="l">
              <a:buClr>
                <a:schemeClr val="dk1"/>
              </a:buClr>
              <a:buSzPts val="275"/>
            </a:pPr>
            <a:endParaRPr lang="en-US" sz="2000" dirty="0">
              <a:solidFill>
                <a:srgbClr val="003679"/>
              </a:solidFill>
              <a:latin typeface="+mn-lt"/>
              <a:ea typeface="Times New Roman"/>
              <a:cs typeface="Times New Roman"/>
              <a:sym typeface="Times New Roman"/>
            </a:endParaRPr>
          </a:p>
          <a:p>
            <a:pPr marL="0" lvl="0" indent="0" algn="l">
              <a:buClr>
                <a:schemeClr val="dk1"/>
              </a:buClr>
              <a:buSzPts val="275"/>
            </a:pPr>
            <a:r>
              <a:rPr lang="en-US" sz="2000" dirty="0">
                <a:solidFill>
                  <a:srgbClr val="003679"/>
                </a:solidFill>
                <a:latin typeface="+mn-lt"/>
                <a:ea typeface="Times New Roman"/>
                <a:cs typeface="Times New Roman"/>
                <a:sym typeface="Times New Roman"/>
              </a:rPr>
              <a:t>Monroe’s speech is a technique for organizing persuasive speech. The technique consists of 5 steps. Following the steps the students would gain the skills of public speaking and persuasion.</a:t>
            </a:r>
            <a:r>
              <a:rPr lang="lt-LT" sz="2000" dirty="0">
                <a:solidFill>
                  <a:srgbClr val="003679"/>
                </a:solidFill>
                <a:latin typeface="+mn-lt"/>
                <a:ea typeface="Times New Roman"/>
                <a:cs typeface="Times New Roman"/>
                <a:sym typeface="Times New Roman"/>
              </a:rPr>
              <a:t> </a:t>
            </a:r>
            <a:endParaRPr lang="en-US" sz="2000" dirty="0">
              <a:solidFill>
                <a:srgbClr val="003679"/>
              </a:solidFill>
              <a:latin typeface="+mn-lt"/>
              <a:ea typeface="Times New Roman"/>
              <a:cs typeface="Times New Roman"/>
              <a:sym typeface="Times New Roman"/>
            </a:endParaRPr>
          </a:p>
          <a:p>
            <a:pPr marL="0" lvl="0" indent="0" algn="l">
              <a:buClr>
                <a:schemeClr val="dk1"/>
              </a:buClr>
              <a:buSzPts val="275"/>
            </a:pPr>
            <a:endParaRPr lang="en-US" sz="2000" dirty="0">
              <a:solidFill>
                <a:srgbClr val="003679"/>
              </a:solidFill>
              <a:latin typeface="+mn-lt"/>
              <a:ea typeface="Times New Roman"/>
              <a:cs typeface="Times New Roman"/>
              <a:sym typeface="Times New Roman"/>
            </a:endParaRPr>
          </a:p>
          <a:p>
            <a:pPr marL="0" lvl="0" indent="0" algn="l">
              <a:buClr>
                <a:schemeClr val="dk1"/>
              </a:buClr>
              <a:buSzPts val="275"/>
            </a:pPr>
            <a:endParaRPr lang="en-US" sz="2000" dirty="0">
              <a:solidFill>
                <a:srgbClr val="003679"/>
              </a:solidFill>
              <a:latin typeface="+mn-lt"/>
              <a:ea typeface="Times New Roman"/>
              <a:cs typeface="Times New Roman"/>
              <a:sym typeface="Times New Roman"/>
            </a:endParaRPr>
          </a:p>
        </p:txBody>
      </p:sp>
      <p:pic>
        <p:nvPicPr>
          <p:cNvPr id="6" name="Google Shape;139;p27">
            <a:extLst>
              <a:ext uri="{FF2B5EF4-FFF2-40B4-BE49-F238E27FC236}">
                <a16:creationId xmlns:a16="http://schemas.microsoft.com/office/drawing/2014/main" id="{2A2C0D90-5189-4228-8CEE-F365279B1462}"/>
              </a:ext>
            </a:extLst>
          </p:cNvPr>
          <p:cNvPicPr preferRelativeResize="0"/>
          <p:nvPr/>
        </p:nvPicPr>
        <p:blipFill>
          <a:blip r:embed="rId3">
            <a:alphaModFix/>
          </a:blip>
          <a:stretch>
            <a:fillRect/>
          </a:stretch>
        </p:blipFill>
        <p:spPr>
          <a:xfrm>
            <a:off x="7028301" y="238050"/>
            <a:ext cx="1917225" cy="779675"/>
          </a:xfrm>
          <a:prstGeom prst="rect">
            <a:avLst/>
          </a:prstGeom>
          <a:noFill/>
          <a:ln>
            <a:noFill/>
          </a:ln>
        </p:spPr>
      </p:pic>
      <p:pic>
        <p:nvPicPr>
          <p:cNvPr id="3" name="Graphic 2" descr="Chat RTL">
            <a:extLst>
              <a:ext uri="{FF2B5EF4-FFF2-40B4-BE49-F238E27FC236}">
                <a16:creationId xmlns:a16="http://schemas.microsoft.com/office/drawing/2014/main" id="{BCE80432-D84F-4748-8D16-DCB28140FD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66323" y="2211593"/>
            <a:ext cx="2123955" cy="2123955"/>
          </a:xfrm>
          <a:prstGeom prst="rect">
            <a:avLst/>
          </a:prstGeom>
        </p:spPr>
      </p:pic>
      <p:sp>
        <p:nvSpPr>
          <p:cNvPr id="8" name="Oval 7">
            <a:extLst>
              <a:ext uri="{FF2B5EF4-FFF2-40B4-BE49-F238E27FC236}">
                <a16:creationId xmlns:a16="http://schemas.microsoft.com/office/drawing/2014/main" id="{53714833-3D75-4F01-B8AE-70547962928D}"/>
              </a:ext>
            </a:extLst>
          </p:cNvPr>
          <p:cNvSpPr/>
          <p:nvPr/>
        </p:nvSpPr>
        <p:spPr>
          <a:xfrm>
            <a:off x="-113535" y="238050"/>
            <a:ext cx="1332614" cy="1332614"/>
          </a:xfrm>
          <a:prstGeom prst="ellipse">
            <a:avLst/>
          </a:prstGeom>
          <a:solidFill>
            <a:srgbClr val="F7E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2C0"/>
              </a:solidFill>
            </a:endParaRPr>
          </a:p>
        </p:txBody>
      </p:sp>
    </p:spTree>
    <p:extLst>
      <p:ext uri="{BB962C8B-B14F-4D97-AF65-F5344CB8AC3E}">
        <p14:creationId xmlns:p14="http://schemas.microsoft.com/office/powerpoint/2010/main" val="3762214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8"/>
          <p:cNvSpPr txBox="1">
            <a:spLocks noGrp="1"/>
          </p:cNvSpPr>
          <p:nvPr>
            <p:ph type="ctrTitle"/>
          </p:nvPr>
        </p:nvSpPr>
        <p:spPr>
          <a:xfrm>
            <a:off x="1515871" y="372373"/>
            <a:ext cx="5197849" cy="779676"/>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Clr>
                <a:schemeClr val="dk1"/>
              </a:buClr>
              <a:buSzPts val="1100"/>
              <a:buFont typeface="Arial"/>
              <a:buNone/>
            </a:pPr>
            <a:r>
              <a:rPr lang="en" sz="2400" b="1" dirty="0">
                <a:solidFill>
                  <a:srgbClr val="003679"/>
                </a:solidFill>
                <a:latin typeface="+mn-lt"/>
                <a:ea typeface="Times New Roman"/>
                <a:cs typeface="Times New Roman"/>
                <a:sym typeface="Times New Roman"/>
              </a:rPr>
              <a:t>Activity </a:t>
            </a:r>
            <a:r>
              <a:rPr lang="en-US" sz="2400" b="1" dirty="0">
                <a:solidFill>
                  <a:srgbClr val="003679"/>
                </a:solidFill>
                <a:latin typeface="+mn-lt"/>
                <a:ea typeface="Times New Roman"/>
                <a:cs typeface="Times New Roman"/>
                <a:sym typeface="Times New Roman"/>
              </a:rPr>
              <a:t>2</a:t>
            </a:r>
            <a:r>
              <a:rPr lang="en" sz="2400" b="1" dirty="0">
                <a:solidFill>
                  <a:srgbClr val="003679"/>
                </a:solidFill>
                <a:latin typeface="+mn-lt"/>
                <a:ea typeface="Times New Roman"/>
                <a:cs typeface="Times New Roman"/>
                <a:sym typeface="Times New Roman"/>
              </a:rPr>
              <a:t>: </a:t>
            </a:r>
            <a:r>
              <a:rPr lang="en-US" sz="2400" dirty="0">
                <a:solidFill>
                  <a:srgbClr val="003679"/>
                </a:solidFill>
                <a:latin typeface="+mn-lt"/>
                <a:ea typeface="Times New Roman"/>
                <a:cs typeface="Times New Roman"/>
                <a:sym typeface="Times New Roman"/>
              </a:rPr>
              <a:t>Pitching</a:t>
            </a:r>
            <a:endParaRPr sz="6600" dirty="0">
              <a:solidFill>
                <a:srgbClr val="003679"/>
              </a:solidFill>
              <a:latin typeface="+mn-lt"/>
            </a:endParaRPr>
          </a:p>
        </p:txBody>
      </p:sp>
      <p:pic>
        <p:nvPicPr>
          <p:cNvPr id="6" name="Google Shape;139;p27">
            <a:extLst>
              <a:ext uri="{FF2B5EF4-FFF2-40B4-BE49-F238E27FC236}">
                <a16:creationId xmlns:a16="http://schemas.microsoft.com/office/drawing/2014/main" id="{2A2C0D90-5189-4228-8CEE-F365279B1462}"/>
              </a:ext>
            </a:extLst>
          </p:cNvPr>
          <p:cNvPicPr preferRelativeResize="0"/>
          <p:nvPr/>
        </p:nvPicPr>
        <p:blipFill>
          <a:blip r:embed="rId3">
            <a:alphaModFix/>
          </a:blip>
          <a:stretch>
            <a:fillRect/>
          </a:stretch>
        </p:blipFill>
        <p:spPr>
          <a:xfrm>
            <a:off x="7028301" y="238050"/>
            <a:ext cx="1917225" cy="779675"/>
          </a:xfrm>
          <a:prstGeom prst="rect">
            <a:avLst/>
          </a:prstGeom>
          <a:noFill/>
          <a:ln>
            <a:noFill/>
          </a:ln>
        </p:spPr>
      </p:pic>
      <p:sp>
        <p:nvSpPr>
          <p:cNvPr id="2" name="Rectangle 1">
            <a:extLst>
              <a:ext uri="{FF2B5EF4-FFF2-40B4-BE49-F238E27FC236}">
                <a16:creationId xmlns:a16="http://schemas.microsoft.com/office/drawing/2014/main" id="{D908514B-AA70-4968-ACA1-B3E995BB5EB9}"/>
              </a:ext>
            </a:extLst>
          </p:cNvPr>
          <p:cNvSpPr/>
          <p:nvPr/>
        </p:nvSpPr>
        <p:spPr>
          <a:xfrm>
            <a:off x="781291" y="1662235"/>
            <a:ext cx="4334719" cy="2862322"/>
          </a:xfrm>
          <a:prstGeom prst="rect">
            <a:avLst/>
          </a:prstGeom>
        </p:spPr>
        <p:txBody>
          <a:bodyPr wrap="square">
            <a:spAutoFit/>
          </a:bodyPr>
          <a:lstStyle/>
          <a:p>
            <a:pPr lvl="0">
              <a:buClr>
                <a:schemeClr val="dk1"/>
              </a:buClr>
              <a:buSzPts val="275"/>
            </a:pPr>
            <a:r>
              <a:rPr lang="en-US" sz="2000" b="1" dirty="0">
                <a:solidFill>
                  <a:srgbClr val="003679"/>
                </a:solidFill>
                <a:ea typeface="Times New Roman"/>
                <a:cs typeface="Times New Roman"/>
                <a:sym typeface="Times New Roman"/>
              </a:rPr>
              <a:t>The hamburger method </a:t>
            </a:r>
            <a:r>
              <a:rPr lang="en-US" sz="2000" dirty="0">
                <a:solidFill>
                  <a:srgbClr val="003679"/>
                </a:solidFill>
                <a:ea typeface="Times New Roman"/>
                <a:cs typeface="Times New Roman"/>
                <a:sym typeface="Times New Roman"/>
              </a:rPr>
              <a:t>is a method of constructive criticism. This is a way to give your feedback in a polite and constructive way, to help the others to improve their ideas without getting offended. The key principle of a hamburger method is to criticize including initial and final complementing.</a:t>
            </a:r>
          </a:p>
        </p:txBody>
      </p:sp>
      <p:sp>
        <p:nvSpPr>
          <p:cNvPr id="10" name="Freeform: Shape 9">
            <a:extLst>
              <a:ext uri="{FF2B5EF4-FFF2-40B4-BE49-F238E27FC236}">
                <a16:creationId xmlns:a16="http://schemas.microsoft.com/office/drawing/2014/main" id="{834F2B13-F608-4425-95BE-9D3C3EE15142}"/>
              </a:ext>
            </a:extLst>
          </p:cNvPr>
          <p:cNvSpPr/>
          <p:nvPr/>
        </p:nvSpPr>
        <p:spPr>
          <a:xfrm>
            <a:off x="6313424" y="3093396"/>
            <a:ext cx="1794642" cy="626038"/>
          </a:xfrm>
          <a:custGeom>
            <a:avLst/>
            <a:gdLst>
              <a:gd name="connsiteX0" fmla="*/ 962832 w 1081648"/>
              <a:gd name="connsiteY0" fmla="*/ 49720 h 377319"/>
              <a:gd name="connsiteX1" fmla="*/ 137761 w 1081648"/>
              <a:gd name="connsiteY1" fmla="*/ 49720 h 377319"/>
              <a:gd name="connsiteX2" fmla="*/ 49720 w 1081648"/>
              <a:gd name="connsiteY2" fmla="*/ 137761 h 377319"/>
              <a:gd name="connsiteX3" fmla="*/ 137761 w 1081648"/>
              <a:gd name="connsiteY3" fmla="*/ 225802 h 377319"/>
              <a:gd name="connsiteX4" fmla="*/ 545266 w 1081648"/>
              <a:gd name="connsiteY4" fmla="*/ 225802 h 377319"/>
              <a:gd name="connsiteX5" fmla="*/ 671039 w 1081648"/>
              <a:gd name="connsiteY5" fmla="*/ 344029 h 377319"/>
              <a:gd name="connsiteX6" fmla="*/ 799327 w 1081648"/>
              <a:gd name="connsiteY6" fmla="*/ 225802 h 377319"/>
              <a:gd name="connsiteX7" fmla="*/ 962832 w 1081648"/>
              <a:gd name="connsiteY7" fmla="*/ 225802 h 377319"/>
              <a:gd name="connsiteX8" fmla="*/ 1050873 w 1081648"/>
              <a:gd name="connsiteY8" fmla="*/ 137761 h 377319"/>
              <a:gd name="connsiteX9" fmla="*/ 962832 w 1081648"/>
              <a:gd name="connsiteY9" fmla="*/ 49720 h 37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1648" h="377319">
                <a:moveTo>
                  <a:pt x="962832" y="49720"/>
                </a:moveTo>
                <a:lnTo>
                  <a:pt x="137761" y="49720"/>
                </a:lnTo>
                <a:cubicBezTo>
                  <a:pt x="89967" y="49720"/>
                  <a:pt x="49720" y="89967"/>
                  <a:pt x="49720" y="137761"/>
                </a:cubicBezTo>
                <a:cubicBezTo>
                  <a:pt x="49720" y="185555"/>
                  <a:pt x="89967" y="225802"/>
                  <a:pt x="137761" y="225802"/>
                </a:cubicBezTo>
                <a:lnTo>
                  <a:pt x="545266" y="225802"/>
                </a:lnTo>
                <a:lnTo>
                  <a:pt x="671039" y="344029"/>
                </a:lnTo>
                <a:lnTo>
                  <a:pt x="799327" y="225802"/>
                </a:lnTo>
                <a:lnTo>
                  <a:pt x="962832" y="225802"/>
                </a:lnTo>
                <a:cubicBezTo>
                  <a:pt x="1010626" y="225802"/>
                  <a:pt x="1050873" y="185555"/>
                  <a:pt x="1050873" y="137761"/>
                </a:cubicBezTo>
                <a:cubicBezTo>
                  <a:pt x="1050873" y="89967"/>
                  <a:pt x="1010626" y="49720"/>
                  <a:pt x="962832" y="49720"/>
                </a:cubicBezTo>
                <a:close/>
              </a:path>
            </a:pathLst>
          </a:custGeom>
          <a:solidFill>
            <a:srgbClr val="003679"/>
          </a:solidFill>
          <a:ln w="2510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B546E82-9CC0-421B-B2E7-D42DD93C1D6C}"/>
              </a:ext>
            </a:extLst>
          </p:cNvPr>
          <p:cNvSpPr/>
          <p:nvPr/>
        </p:nvSpPr>
        <p:spPr>
          <a:xfrm>
            <a:off x="6305077" y="3539971"/>
            <a:ext cx="1794642" cy="542566"/>
          </a:xfrm>
          <a:custGeom>
            <a:avLst/>
            <a:gdLst>
              <a:gd name="connsiteX0" fmla="*/ 671039 w 1081648"/>
              <a:gd name="connsiteY0" fmla="*/ 210709 h 327009"/>
              <a:gd name="connsiteX1" fmla="*/ 497472 w 1081648"/>
              <a:gd name="connsiteY1" fmla="*/ 49720 h 327009"/>
              <a:gd name="connsiteX2" fmla="*/ 49720 w 1081648"/>
              <a:gd name="connsiteY2" fmla="*/ 49720 h 327009"/>
              <a:gd name="connsiteX3" fmla="*/ 49720 w 1081648"/>
              <a:gd name="connsiteY3" fmla="*/ 167946 h 327009"/>
              <a:gd name="connsiteX4" fmla="*/ 167946 w 1081648"/>
              <a:gd name="connsiteY4" fmla="*/ 286173 h 327009"/>
              <a:gd name="connsiteX5" fmla="*/ 935162 w 1081648"/>
              <a:gd name="connsiteY5" fmla="*/ 286173 h 327009"/>
              <a:gd name="connsiteX6" fmla="*/ 1053389 w 1081648"/>
              <a:gd name="connsiteY6" fmla="*/ 167946 h 327009"/>
              <a:gd name="connsiteX7" fmla="*/ 1053389 w 1081648"/>
              <a:gd name="connsiteY7" fmla="*/ 49720 h 327009"/>
              <a:gd name="connsiteX8" fmla="*/ 847121 w 1081648"/>
              <a:gd name="connsiteY8" fmla="*/ 49720 h 327009"/>
              <a:gd name="connsiteX9" fmla="*/ 671039 w 1081648"/>
              <a:gd name="connsiteY9" fmla="*/ 210709 h 32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1648" h="327009">
                <a:moveTo>
                  <a:pt x="671039" y="210709"/>
                </a:moveTo>
                <a:lnTo>
                  <a:pt x="497472" y="49720"/>
                </a:lnTo>
                <a:lnTo>
                  <a:pt x="49720" y="49720"/>
                </a:lnTo>
                <a:lnTo>
                  <a:pt x="49720" y="167946"/>
                </a:lnTo>
                <a:cubicBezTo>
                  <a:pt x="49720" y="233348"/>
                  <a:pt x="102544" y="286173"/>
                  <a:pt x="167946" y="286173"/>
                </a:cubicBezTo>
                <a:lnTo>
                  <a:pt x="935162" y="286173"/>
                </a:lnTo>
                <a:cubicBezTo>
                  <a:pt x="1000564" y="286173"/>
                  <a:pt x="1053389" y="233348"/>
                  <a:pt x="1053389" y="167946"/>
                </a:cubicBezTo>
                <a:lnTo>
                  <a:pt x="1053389" y="49720"/>
                </a:lnTo>
                <a:lnTo>
                  <a:pt x="847121" y="49720"/>
                </a:lnTo>
                <a:lnTo>
                  <a:pt x="671039" y="210709"/>
                </a:lnTo>
                <a:close/>
              </a:path>
            </a:pathLst>
          </a:custGeom>
          <a:solidFill>
            <a:srgbClr val="0072C0"/>
          </a:solidFill>
          <a:ln w="25102"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B4A5ABD-9137-4310-850C-9BFBFFA8BD18}"/>
              </a:ext>
            </a:extLst>
          </p:cNvPr>
          <p:cNvSpPr/>
          <p:nvPr/>
        </p:nvSpPr>
        <p:spPr>
          <a:xfrm>
            <a:off x="6305077" y="2292068"/>
            <a:ext cx="1794642" cy="792982"/>
          </a:xfrm>
          <a:custGeom>
            <a:avLst/>
            <a:gdLst>
              <a:gd name="connsiteX0" fmla="*/ 550297 w 1081648"/>
              <a:gd name="connsiteY0" fmla="*/ 49720 h 477937"/>
              <a:gd name="connsiteX1" fmla="*/ 49720 w 1081648"/>
              <a:gd name="connsiteY1" fmla="*/ 432070 h 477937"/>
              <a:gd name="connsiteX2" fmla="*/ 1050873 w 1081648"/>
              <a:gd name="connsiteY2" fmla="*/ 432070 h 477937"/>
              <a:gd name="connsiteX3" fmla="*/ 550297 w 1081648"/>
              <a:gd name="connsiteY3" fmla="*/ 49720 h 477937"/>
            </a:gdLst>
            <a:ahLst/>
            <a:cxnLst>
              <a:cxn ang="0">
                <a:pos x="connsiteX0" y="connsiteY0"/>
              </a:cxn>
              <a:cxn ang="0">
                <a:pos x="connsiteX1" y="connsiteY1"/>
              </a:cxn>
              <a:cxn ang="0">
                <a:pos x="connsiteX2" y="connsiteY2"/>
              </a:cxn>
              <a:cxn ang="0">
                <a:pos x="connsiteX3" y="connsiteY3"/>
              </a:cxn>
            </a:cxnLst>
            <a:rect l="l" t="t" r="r" b="b"/>
            <a:pathLst>
              <a:path w="1081648" h="477937">
                <a:moveTo>
                  <a:pt x="550297" y="49720"/>
                </a:moveTo>
                <a:cubicBezTo>
                  <a:pt x="273596" y="49720"/>
                  <a:pt x="49720" y="155369"/>
                  <a:pt x="49720" y="432070"/>
                </a:cubicBezTo>
                <a:lnTo>
                  <a:pt x="1050873" y="432070"/>
                </a:lnTo>
                <a:cubicBezTo>
                  <a:pt x="1050873" y="157884"/>
                  <a:pt x="826997" y="49720"/>
                  <a:pt x="550297" y="49720"/>
                </a:cubicBezTo>
                <a:close/>
              </a:path>
            </a:pathLst>
          </a:custGeom>
          <a:solidFill>
            <a:srgbClr val="0072C0"/>
          </a:solidFill>
          <a:ln w="25102" cap="flat">
            <a:noFill/>
            <a:prstDash val="solid"/>
            <a:miter/>
          </a:ln>
        </p:spPr>
        <p:txBody>
          <a:bodyPr rtlCol="0" anchor="ctr"/>
          <a:lstStyle/>
          <a:p>
            <a:endParaRPr lang="en-US"/>
          </a:p>
        </p:txBody>
      </p:sp>
      <p:sp>
        <p:nvSpPr>
          <p:cNvPr id="16" name="Oval 15">
            <a:extLst>
              <a:ext uri="{FF2B5EF4-FFF2-40B4-BE49-F238E27FC236}">
                <a16:creationId xmlns:a16="http://schemas.microsoft.com/office/drawing/2014/main" id="{0861B579-B7B8-4DB9-8B82-D1B5648AF1A0}"/>
              </a:ext>
            </a:extLst>
          </p:cNvPr>
          <p:cNvSpPr/>
          <p:nvPr/>
        </p:nvSpPr>
        <p:spPr>
          <a:xfrm>
            <a:off x="-113535" y="238050"/>
            <a:ext cx="1332614" cy="1332614"/>
          </a:xfrm>
          <a:prstGeom prst="ellipse">
            <a:avLst/>
          </a:prstGeom>
          <a:solidFill>
            <a:srgbClr val="F7E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2C0"/>
              </a:solidFill>
            </a:endParaRPr>
          </a:p>
        </p:txBody>
      </p:sp>
    </p:spTree>
    <p:extLst>
      <p:ext uri="{BB962C8B-B14F-4D97-AF65-F5344CB8AC3E}">
        <p14:creationId xmlns:p14="http://schemas.microsoft.com/office/powerpoint/2010/main" val="2934601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8"/>
          <p:cNvSpPr txBox="1">
            <a:spLocks noGrp="1"/>
          </p:cNvSpPr>
          <p:nvPr>
            <p:ph type="ctrTitle"/>
          </p:nvPr>
        </p:nvSpPr>
        <p:spPr>
          <a:xfrm>
            <a:off x="1524765" y="635226"/>
            <a:ext cx="5197849" cy="779676"/>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Clr>
                <a:schemeClr val="dk1"/>
              </a:buClr>
              <a:buSzPts val="1100"/>
              <a:buFont typeface="Arial"/>
              <a:buNone/>
            </a:pPr>
            <a:r>
              <a:rPr lang="en" sz="2400" b="1" dirty="0">
                <a:solidFill>
                  <a:srgbClr val="003679"/>
                </a:solidFill>
                <a:latin typeface="+mn-lt"/>
                <a:ea typeface="Times New Roman"/>
                <a:cs typeface="Times New Roman"/>
                <a:sym typeface="Times New Roman"/>
              </a:rPr>
              <a:t>Activity </a:t>
            </a:r>
            <a:r>
              <a:rPr lang="en-US" sz="2400" b="1" dirty="0">
                <a:solidFill>
                  <a:srgbClr val="003679"/>
                </a:solidFill>
                <a:latin typeface="+mn-lt"/>
                <a:ea typeface="Times New Roman"/>
                <a:cs typeface="Times New Roman"/>
                <a:sym typeface="Times New Roman"/>
              </a:rPr>
              <a:t>3</a:t>
            </a:r>
            <a:r>
              <a:rPr lang="en" sz="2400" b="1" dirty="0">
                <a:solidFill>
                  <a:srgbClr val="003679"/>
                </a:solidFill>
                <a:latin typeface="+mn-lt"/>
                <a:ea typeface="Times New Roman"/>
                <a:cs typeface="Times New Roman"/>
                <a:sym typeface="Times New Roman"/>
              </a:rPr>
              <a:t>: </a:t>
            </a:r>
            <a:r>
              <a:rPr lang="en-US" sz="2400" dirty="0">
                <a:solidFill>
                  <a:srgbClr val="003679"/>
                </a:solidFill>
                <a:latin typeface="+mn-lt"/>
                <a:ea typeface="Times New Roman"/>
                <a:cs typeface="Times New Roman"/>
                <a:sym typeface="Times New Roman"/>
              </a:rPr>
              <a:t>Attending meetings with </a:t>
            </a:r>
            <a:br>
              <a:rPr lang="en-US" sz="2400" dirty="0">
                <a:solidFill>
                  <a:srgbClr val="003679"/>
                </a:solidFill>
                <a:latin typeface="+mn-lt"/>
                <a:ea typeface="Times New Roman"/>
                <a:cs typeface="Times New Roman"/>
                <a:sym typeface="Times New Roman"/>
              </a:rPr>
            </a:br>
            <a:r>
              <a:rPr lang="en-US" sz="2400" dirty="0">
                <a:solidFill>
                  <a:srgbClr val="003679"/>
                </a:solidFill>
                <a:latin typeface="+mn-lt"/>
                <a:ea typeface="Times New Roman"/>
                <a:cs typeface="Times New Roman"/>
                <a:sym typeface="Times New Roman"/>
              </a:rPr>
              <a:t>real life professionals </a:t>
            </a:r>
            <a:endParaRPr sz="6600" dirty="0">
              <a:solidFill>
                <a:srgbClr val="003679"/>
              </a:solidFill>
              <a:latin typeface="+mn-lt"/>
            </a:endParaRPr>
          </a:p>
        </p:txBody>
      </p:sp>
      <p:pic>
        <p:nvPicPr>
          <p:cNvPr id="6" name="Google Shape;139;p27">
            <a:extLst>
              <a:ext uri="{FF2B5EF4-FFF2-40B4-BE49-F238E27FC236}">
                <a16:creationId xmlns:a16="http://schemas.microsoft.com/office/drawing/2014/main" id="{2A2C0D90-5189-4228-8CEE-F365279B1462}"/>
              </a:ext>
            </a:extLst>
          </p:cNvPr>
          <p:cNvPicPr preferRelativeResize="0"/>
          <p:nvPr/>
        </p:nvPicPr>
        <p:blipFill>
          <a:blip r:embed="rId3">
            <a:alphaModFix/>
          </a:blip>
          <a:stretch>
            <a:fillRect/>
          </a:stretch>
        </p:blipFill>
        <p:spPr>
          <a:xfrm>
            <a:off x="7028301" y="238050"/>
            <a:ext cx="1917225" cy="779675"/>
          </a:xfrm>
          <a:prstGeom prst="rect">
            <a:avLst/>
          </a:prstGeom>
          <a:noFill/>
          <a:ln>
            <a:noFill/>
          </a:ln>
        </p:spPr>
      </p:pic>
      <p:sp>
        <p:nvSpPr>
          <p:cNvPr id="2" name="Rectangle 1">
            <a:extLst>
              <a:ext uri="{FF2B5EF4-FFF2-40B4-BE49-F238E27FC236}">
                <a16:creationId xmlns:a16="http://schemas.microsoft.com/office/drawing/2014/main" id="{D908514B-AA70-4968-ACA1-B3E995BB5EB9}"/>
              </a:ext>
            </a:extLst>
          </p:cNvPr>
          <p:cNvSpPr/>
          <p:nvPr/>
        </p:nvSpPr>
        <p:spPr>
          <a:xfrm>
            <a:off x="723418" y="1662235"/>
            <a:ext cx="8015468" cy="3323987"/>
          </a:xfrm>
          <a:prstGeom prst="rect">
            <a:avLst/>
          </a:prstGeom>
        </p:spPr>
        <p:txBody>
          <a:bodyPr wrap="square">
            <a:spAutoFit/>
          </a:bodyPr>
          <a:lstStyle/>
          <a:p>
            <a:pPr lvl="0">
              <a:lnSpc>
                <a:spcPct val="105000"/>
              </a:lnSpc>
              <a:buClr>
                <a:schemeClr val="dk1"/>
              </a:buClr>
              <a:buSzPts val="523"/>
            </a:pPr>
            <a:r>
              <a:rPr lang="en-US" sz="1600" b="1" dirty="0">
                <a:solidFill>
                  <a:srgbClr val="003679"/>
                </a:solidFill>
                <a:latin typeface="+mn-lt"/>
                <a:ea typeface="Times New Roman"/>
                <a:cs typeface="Times New Roman"/>
                <a:sym typeface="Times New Roman"/>
              </a:rPr>
              <a:t>Option 1 </a:t>
            </a:r>
          </a:p>
          <a:p>
            <a:pPr lvl="0">
              <a:lnSpc>
                <a:spcPct val="105000"/>
              </a:lnSpc>
              <a:buClr>
                <a:schemeClr val="dk1"/>
              </a:buClr>
              <a:buSzPts val="523"/>
            </a:pPr>
            <a:r>
              <a:rPr lang="en-US" sz="1600" dirty="0">
                <a:solidFill>
                  <a:srgbClr val="003679"/>
                </a:solidFill>
                <a:latin typeface="+mn-lt"/>
                <a:ea typeface="Times New Roman"/>
                <a:cs typeface="Times New Roman"/>
                <a:sym typeface="Times New Roman"/>
              </a:rPr>
              <a:t>A few professionals are invited to the lectures. </a:t>
            </a:r>
            <a:r>
              <a:rPr lang="en-US" sz="1600" b="1" dirty="0">
                <a:solidFill>
                  <a:srgbClr val="003679"/>
                </a:solidFill>
                <a:latin typeface="+mn-lt"/>
                <a:ea typeface="Times New Roman"/>
                <a:cs typeface="Times New Roman"/>
                <a:sym typeface="Times New Roman"/>
              </a:rPr>
              <a:t>A roundtable discussion</a:t>
            </a:r>
            <a:r>
              <a:rPr lang="en-US" sz="1600" dirty="0">
                <a:solidFill>
                  <a:srgbClr val="003679"/>
                </a:solidFill>
                <a:latin typeface="+mn-lt"/>
                <a:ea typeface="Times New Roman"/>
                <a:cs typeface="Times New Roman"/>
                <a:sym typeface="Times New Roman"/>
              </a:rPr>
              <a:t> could be organized. The professionals from different fields could be invited (academic staff, entrepreneurs, employees of some global companies, researchers, business market experts, etc.)</a:t>
            </a:r>
          </a:p>
          <a:p>
            <a:pPr lvl="0">
              <a:lnSpc>
                <a:spcPct val="105000"/>
              </a:lnSpc>
              <a:buClr>
                <a:schemeClr val="dk1"/>
              </a:buClr>
              <a:buSzPts val="523"/>
            </a:pPr>
            <a:endParaRPr lang="en-US" sz="1600" dirty="0">
              <a:solidFill>
                <a:srgbClr val="003679"/>
              </a:solidFill>
              <a:latin typeface="+mn-lt"/>
              <a:ea typeface="Times New Roman"/>
              <a:cs typeface="Times New Roman"/>
              <a:sym typeface="Times New Roman"/>
            </a:endParaRPr>
          </a:p>
          <a:p>
            <a:pPr lvl="0">
              <a:lnSpc>
                <a:spcPct val="105000"/>
              </a:lnSpc>
              <a:buClr>
                <a:schemeClr val="dk1"/>
              </a:buClr>
              <a:buSzPts val="523"/>
            </a:pPr>
            <a:r>
              <a:rPr lang="en-US" sz="1600" b="1" dirty="0">
                <a:solidFill>
                  <a:srgbClr val="003679"/>
                </a:solidFill>
                <a:latin typeface="+mn-lt"/>
                <a:ea typeface="Times New Roman"/>
                <a:cs typeface="Times New Roman"/>
                <a:sym typeface="Times New Roman"/>
              </a:rPr>
              <a:t>Option 2 Preparing and conducting interviews</a:t>
            </a:r>
            <a:r>
              <a:rPr lang="lt-LT" sz="1600" b="1" dirty="0">
                <a:solidFill>
                  <a:srgbClr val="003679"/>
                </a:solidFill>
                <a:latin typeface="+mn-lt"/>
                <a:ea typeface="Times New Roman"/>
                <a:cs typeface="Times New Roman"/>
                <a:sym typeface="Times New Roman"/>
              </a:rPr>
              <a:t> </a:t>
            </a:r>
            <a:endParaRPr lang="en-US" sz="1600" dirty="0">
              <a:solidFill>
                <a:srgbClr val="003679"/>
              </a:solidFill>
              <a:latin typeface="+mn-lt"/>
              <a:ea typeface="Times New Roman"/>
              <a:cs typeface="Times New Roman"/>
              <a:sym typeface="Times New Roman"/>
            </a:endParaRPr>
          </a:p>
          <a:p>
            <a:pPr lvl="0">
              <a:lnSpc>
                <a:spcPct val="105000"/>
              </a:lnSpc>
              <a:buClr>
                <a:schemeClr val="dk1"/>
              </a:buClr>
              <a:buSzPts val="523"/>
            </a:pPr>
            <a:r>
              <a:rPr lang="en-US" sz="1600" dirty="0">
                <a:solidFill>
                  <a:srgbClr val="003679"/>
                </a:solidFill>
                <a:latin typeface="+mn-lt"/>
                <a:ea typeface="Times New Roman"/>
                <a:cs typeface="Times New Roman"/>
                <a:sym typeface="Times New Roman"/>
              </a:rPr>
              <a:t>Students are analyzing the market. They have to choose a public figure, a professional in their field. The students are asked to prepare a questionnaire for an interview with the famous personality. Later on, 1 of the public figures could be invited to join the lecture or the best interview could be sent by e-mail to the actual person.</a:t>
            </a:r>
          </a:p>
          <a:p>
            <a:pPr lvl="0" algn="ctr">
              <a:lnSpc>
                <a:spcPct val="90000"/>
              </a:lnSpc>
              <a:buSzPts val="523"/>
            </a:pPr>
            <a:endParaRPr lang="en-US" sz="2800" dirty="0">
              <a:solidFill>
                <a:srgbClr val="003679"/>
              </a:solidFill>
              <a:latin typeface="+mn-lt"/>
            </a:endParaRPr>
          </a:p>
        </p:txBody>
      </p:sp>
      <p:sp>
        <p:nvSpPr>
          <p:cNvPr id="16" name="Oval 15">
            <a:extLst>
              <a:ext uri="{FF2B5EF4-FFF2-40B4-BE49-F238E27FC236}">
                <a16:creationId xmlns:a16="http://schemas.microsoft.com/office/drawing/2014/main" id="{0861B579-B7B8-4DB9-8B82-D1B5648AF1A0}"/>
              </a:ext>
            </a:extLst>
          </p:cNvPr>
          <p:cNvSpPr/>
          <p:nvPr/>
        </p:nvSpPr>
        <p:spPr>
          <a:xfrm>
            <a:off x="-113535" y="238050"/>
            <a:ext cx="1332614" cy="1332614"/>
          </a:xfrm>
          <a:prstGeom prst="ellipse">
            <a:avLst/>
          </a:prstGeom>
          <a:solidFill>
            <a:srgbClr val="F7E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2C0"/>
              </a:solidFill>
            </a:endParaRPr>
          </a:p>
        </p:txBody>
      </p:sp>
    </p:spTree>
    <p:extLst>
      <p:ext uri="{BB962C8B-B14F-4D97-AF65-F5344CB8AC3E}">
        <p14:creationId xmlns:p14="http://schemas.microsoft.com/office/powerpoint/2010/main" val="3367771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8"/>
          <p:cNvSpPr txBox="1">
            <a:spLocks noGrp="1"/>
          </p:cNvSpPr>
          <p:nvPr>
            <p:ph type="ctrTitle"/>
          </p:nvPr>
        </p:nvSpPr>
        <p:spPr>
          <a:xfrm>
            <a:off x="1524765" y="635226"/>
            <a:ext cx="5197849" cy="779676"/>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Clr>
                <a:schemeClr val="dk1"/>
              </a:buClr>
              <a:buSzPts val="1100"/>
              <a:buFont typeface="Arial"/>
              <a:buNone/>
            </a:pPr>
            <a:r>
              <a:rPr lang="en" sz="2400" b="1" dirty="0">
                <a:solidFill>
                  <a:srgbClr val="003679"/>
                </a:solidFill>
                <a:latin typeface="+mn-lt"/>
                <a:ea typeface="Times New Roman"/>
                <a:cs typeface="Times New Roman"/>
                <a:sym typeface="Times New Roman"/>
              </a:rPr>
              <a:t>Activity </a:t>
            </a:r>
            <a:r>
              <a:rPr lang="en-US" sz="2400" b="1" dirty="0">
                <a:solidFill>
                  <a:srgbClr val="003679"/>
                </a:solidFill>
                <a:latin typeface="+mn-lt"/>
                <a:ea typeface="Times New Roman"/>
                <a:cs typeface="Times New Roman"/>
                <a:sym typeface="Times New Roman"/>
              </a:rPr>
              <a:t>4</a:t>
            </a:r>
            <a:r>
              <a:rPr lang="en" sz="2400" b="1" dirty="0">
                <a:solidFill>
                  <a:srgbClr val="003679"/>
                </a:solidFill>
                <a:latin typeface="+mn-lt"/>
                <a:ea typeface="Times New Roman"/>
                <a:cs typeface="Times New Roman"/>
                <a:sym typeface="Times New Roman"/>
              </a:rPr>
              <a:t>: </a:t>
            </a:r>
            <a:r>
              <a:rPr lang="en-US" sz="2400" dirty="0">
                <a:solidFill>
                  <a:srgbClr val="003679"/>
                </a:solidFill>
                <a:latin typeface="+mn-lt"/>
                <a:ea typeface="Times New Roman"/>
                <a:cs typeface="Times New Roman"/>
                <a:sym typeface="Times New Roman"/>
              </a:rPr>
              <a:t>Creating a prototype</a:t>
            </a:r>
            <a:endParaRPr sz="6600" dirty="0">
              <a:solidFill>
                <a:srgbClr val="003679"/>
              </a:solidFill>
              <a:latin typeface="+mn-lt"/>
            </a:endParaRPr>
          </a:p>
        </p:txBody>
      </p:sp>
      <p:pic>
        <p:nvPicPr>
          <p:cNvPr id="6" name="Google Shape;139;p27">
            <a:extLst>
              <a:ext uri="{FF2B5EF4-FFF2-40B4-BE49-F238E27FC236}">
                <a16:creationId xmlns:a16="http://schemas.microsoft.com/office/drawing/2014/main" id="{2A2C0D90-5189-4228-8CEE-F365279B1462}"/>
              </a:ext>
            </a:extLst>
          </p:cNvPr>
          <p:cNvPicPr preferRelativeResize="0"/>
          <p:nvPr/>
        </p:nvPicPr>
        <p:blipFill>
          <a:blip r:embed="rId3">
            <a:alphaModFix/>
          </a:blip>
          <a:stretch>
            <a:fillRect/>
          </a:stretch>
        </p:blipFill>
        <p:spPr>
          <a:xfrm>
            <a:off x="7028301" y="238050"/>
            <a:ext cx="1917225" cy="779675"/>
          </a:xfrm>
          <a:prstGeom prst="rect">
            <a:avLst/>
          </a:prstGeom>
          <a:noFill/>
          <a:ln>
            <a:noFill/>
          </a:ln>
        </p:spPr>
      </p:pic>
      <p:sp>
        <p:nvSpPr>
          <p:cNvPr id="2" name="Rectangle 1">
            <a:extLst>
              <a:ext uri="{FF2B5EF4-FFF2-40B4-BE49-F238E27FC236}">
                <a16:creationId xmlns:a16="http://schemas.microsoft.com/office/drawing/2014/main" id="{D908514B-AA70-4968-ACA1-B3E995BB5EB9}"/>
              </a:ext>
            </a:extLst>
          </p:cNvPr>
          <p:cNvSpPr/>
          <p:nvPr/>
        </p:nvSpPr>
        <p:spPr>
          <a:xfrm>
            <a:off x="723418" y="1821930"/>
            <a:ext cx="5619509" cy="2659702"/>
          </a:xfrm>
          <a:prstGeom prst="rect">
            <a:avLst/>
          </a:prstGeom>
        </p:spPr>
        <p:txBody>
          <a:bodyPr wrap="square">
            <a:spAutoFit/>
          </a:bodyPr>
          <a:lstStyle/>
          <a:p>
            <a:pPr lvl="0">
              <a:lnSpc>
                <a:spcPct val="105000"/>
              </a:lnSpc>
              <a:buClr>
                <a:schemeClr val="dk1"/>
              </a:buClr>
              <a:buSzPts val="523"/>
            </a:pPr>
            <a:r>
              <a:rPr lang="en-US" sz="1600" b="1" dirty="0">
                <a:solidFill>
                  <a:srgbClr val="003679"/>
                </a:solidFill>
                <a:latin typeface="+mn-lt"/>
                <a:ea typeface="Times New Roman"/>
                <a:cs typeface="Times New Roman"/>
                <a:sym typeface="Times New Roman"/>
              </a:rPr>
              <a:t>Lego structure copy</a:t>
            </a:r>
          </a:p>
          <a:p>
            <a:pPr lvl="0">
              <a:lnSpc>
                <a:spcPct val="105000"/>
              </a:lnSpc>
              <a:buClr>
                <a:schemeClr val="dk1"/>
              </a:buClr>
              <a:buSzPts val="523"/>
            </a:pPr>
            <a:endParaRPr lang="en-US" sz="1600" dirty="0">
              <a:solidFill>
                <a:srgbClr val="003679"/>
              </a:solidFill>
              <a:latin typeface="+mn-lt"/>
              <a:ea typeface="Times New Roman"/>
              <a:cs typeface="Times New Roman"/>
              <a:sym typeface="Times New Roman"/>
            </a:endParaRPr>
          </a:p>
          <a:p>
            <a:pPr lvl="0">
              <a:lnSpc>
                <a:spcPct val="105000"/>
              </a:lnSpc>
              <a:buClr>
                <a:schemeClr val="dk1"/>
              </a:buClr>
              <a:buSzPts val="523"/>
            </a:pPr>
            <a:r>
              <a:rPr lang="en-US" sz="1600" dirty="0">
                <a:solidFill>
                  <a:srgbClr val="003679"/>
                </a:solidFill>
                <a:latin typeface="+mn-lt"/>
                <a:ea typeface="Times New Roman"/>
                <a:cs typeface="Times New Roman"/>
                <a:sym typeface="Times New Roman"/>
              </a:rPr>
              <a:t>The students are working in small groups of 3 or 4. The same amount of Lego’s bricks is given to each group. Each group has the same amount of bricks, identical in its form. The students are choosing the roles inside the groups: the leader, the architect, the journalist, etc. The journalist sees the building made out of the bricks. He/she describes it to the leader. The architect is asked to build the identical figure according to his/her leader’s explanations.</a:t>
            </a:r>
          </a:p>
        </p:txBody>
      </p:sp>
      <p:sp>
        <p:nvSpPr>
          <p:cNvPr id="16" name="Oval 15">
            <a:extLst>
              <a:ext uri="{FF2B5EF4-FFF2-40B4-BE49-F238E27FC236}">
                <a16:creationId xmlns:a16="http://schemas.microsoft.com/office/drawing/2014/main" id="{0861B579-B7B8-4DB9-8B82-D1B5648AF1A0}"/>
              </a:ext>
            </a:extLst>
          </p:cNvPr>
          <p:cNvSpPr/>
          <p:nvPr/>
        </p:nvSpPr>
        <p:spPr>
          <a:xfrm>
            <a:off x="-113535" y="238050"/>
            <a:ext cx="1332614" cy="1332614"/>
          </a:xfrm>
          <a:prstGeom prst="ellipse">
            <a:avLst/>
          </a:prstGeom>
          <a:solidFill>
            <a:srgbClr val="F7E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2C0"/>
              </a:solidFill>
            </a:endParaRPr>
          </a:p>
        </p:txBody>
      </p:sp>
      <p:pic>
        <p:nvPicPr>
          <p:cNvPr id="4" name="Graphic 3" descr="Hammer">
            <a:extLst>
              <a:ext uri="{FF2B5EF4-FFF2-40B4-BE49-F238E27FC236}">
                <a16:creationId xmlns:a16="http://schemas.microsoft.com/office/drawing/2014/main" id="{CF080497-B5E0-41E9-8CB4-982029DE41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25251" y="2456003"/>
            <a:ext cx="1792101" cy="1792101"/>
          </a:xfrm>
          <a:prstGeom prst="rect">
            <a:avLst/>
          </a:prstGeom>
        </p:spPr>
      </p:pic>
    </p:spTree>
    <p:extLst>
      <p:ext uri="{BB962C8B-B14F-4D97-AF65-F5344CB8AC3E}">
        <p14:creationId xmlns:p14="http://schemas.microsoft.com/office/powerpoint/2010/main" val="3599145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6" name="Oval 5">
            <a:extLst>
              <a:ext uri="{FF2B5EF4-FFF2-40B4-BE49-F238E27FC236}">
                <a16:creationId xmlns:a16="http://schemas.microsoft.com/office/drawing/2014/main" id="{771D068A-7A57-42FD-8A40-9209B9FF5A22}"/>
              </a:ext>
            </a:extLst>
          </p:cNvPr>
          <p:cNvSpPr/>
          <p:nvPr/>
        </p:nvSpPr>
        <p:spPr>
          <a:xfrm>
            <a:off x="-141766" y="113368"/>
            <a:ext cx="1332614" cy="1332614"/>
          </a:xfrm>
          <a:prstGeom prst="ellipse">
            <a:avLst/>
          </a:prstGeom>
          <a:solidFill>
            <a:srgbClr val="F7E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Google Shape;144;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300" b="1" dirty="0">
                <a:solidFill>
                  <a:srgbClr val="0072C0"/>
                </a:solidFill>
              </a:rPr>
              <a:t>Activity 1: </a:t>
            </a:r>
            <a:r>
              <a:rPr lang="en" sz="3300" dirty="0">
                <a:solidFill>
                  <a:srgbClr val="0072C0"/>
                </a:solidFill>
              </a:rPr>
              <a:t>Where in the world?</a:t>
            </a:r>
            <a:endParaRPr sz="2220" dirty="0">
              <a:solidFill>
                <a:srgbClr val="0072C0"/>
              </a:solidFill>
            </a:endParaRPr>
          </a:p>
        </p:txBody>
      </p:sp>
      <p:sp>
        <p:nvSpPr>
          <p:cNvPr id="145" name="Google Shape;145;p28"/>
          <p:cNvSpPr txBox="1">
            <a:spLocks noGrp="1"/>
          </p:cNvSpPr>
          <p:nvPr>
            <p:ph type="body" idx="1"/>
          </p:nvPr>
        </p:nvSpPr>
        <p:spPr>
          <a:xfrm>
            <a:off x="509986" y="1917054"/>
            <a:ext cx="2509660" cy="2556310"/>
          </a:xfrm>
          <a:prstGeom prst="rect">
            <a:avLst/>
          </a:prstGeom>
        </p:spPr>
        <p:txBody>
          <a:bodyPr spcFirstLastPara="1" wrap="square" lIns="91425" tIns="91425" rIns="91425" bIns="91425" anchor="t" anchorCtr="0">
            <a:normAutofit/>
          </a:bodyPr>
          <a:lstStyle/>
          <a:p>
            <a:pPr marL="0" lvl="0" indent="0" algn="l" rtl="0">
              <a:lnSpc>
                <a:spcPct val="98181"/>
              </a:lnSpc>
              <a:spcBef>
                <a:spcPts val="1000"/>
              </a:spcBef>
              <a:spcAft>
                <a:spcPts val="0"/>
              </a:spcAft>
              <a:buNone/>
            </a:pPr>
            <a:r>
              <a:rPr lang="en" sz="1600" dirty="0">
                <a:solidFill>
                  <a:srgbClr val="003679"/>
                </a:solidFill>
                <a:latin typeface="+mn-lt"/>
                <a:ea typeface="Calibri"/>
                <a:cs typeface="Calibri"/>
                <a:sym typeface="Calibri"/>
              </a:rPr>
              <a:t>You have two minutes to think of three clues that describe, but do not give away, either the country you are from (OR) your favourite foreign place you have visited or dream of visiting</a:t>
            </a:r>
            <a:r>
              <a:rPr lang="lt-LT" sz="1600" dirty="0">
                <a:solidFill>
                  <a:srgbClr val="003679"/>
                </a:solidFill>
                <a:latin typeface="+mn-lt"/>
                <a:ea typeface="Calibri"/>
                <a:cs typeface="Calibri"/>
                <a:sym typeface="Calibri"/>
              </a:rPr>
              <a:t>.</a:t>
            </a:r>
            <a:endParaRPr sz="1600" dirty="0">
              <a:solidFill>
                <a:srgbClr val="003679"/>
              </a:solidFill>
              <a:latin typeface="+mn-lt"/>
              <a:ea typeface="Calibri"/>
              <a:cs typeface="Calibri"/>
              <a:sym typeface="Calibri"/>
            </a:endParaRPr>
          </a:p>
        </p:txBody>
      </p:sp>
      <p:pic>
        <p:nvPicPr>
          <p:cNvPr id="7" name="Google Shape;139;p27">
            <a:extLst>
              <a:ext uri="{FF2B5EF4-FFF2-40B4-BE49-F238E27FC236}">
                <a16:creationId xmlns:a16="http://schemas.microsoft.com/office/drawing/2014/main" id="{0EDF44D6-54B7-431A-98DC-B6776174C882}"/>
              </a:ext>
            </a:extLst>
          </p:cNvPr>
          <p:cNvPicPr preferRelativeResize="0"/>
          <p:nvPr/>
        </p:nvPicPr>
        <p:blipFill>
          <a:blip r:embed="rId3">
            <a:alphaModFix/>
          </a:blip>
          <a:stretch>
            <a:fillRect/>
          </a:stretch>
        </p:blipFill>
        <p:spPr>
          <a:xfrm>
            <a:off x="7028301" y="238050"/>
            <a:ext cx="1917225" cy="779675"/>
          </a:xfrm>
          <a:prstGeom prst="rect">
            <a:avLst/>
          </a:prstGeom>
          <a:noFill/>
          <a:ln>
            <a:noFill/>
          </a:ln>
        </p:spPr>
      </p:pic>
      <p:pic>
        <p:nvPicPr>
          <p:cNvPr id="3" name="Picture 2">
            <a:extLst>
              <a:ext uri="{FF2B5EF4-FFF2-40B4-BE49-F238E27FC236}">
                <a16:creationId xmlns:a16="http://schemas.microsoft.com/office/drawing/2014/main" id="{380888A1-4CF2-4A27-8296-3E1503568CBA}"/>
              </a:ext>
            </a:extLst>
          </p:cNvPr>
          <p:cNvPicPr>
            <a:picLocks noChangeAspect="1"/>
          </p:cNvPicPr>
          <p:nvPr/>
        </p:nvPicPr>
        <p:blipFill>
          <a:blip r:embed="rId4"/>
          <a:stretch>
            <a:fillRect/>
          </a:stretch>
        </p:blipFill>
        <p:spPr>
          <a:xfrm>
            <a:off x="3342288" y="1505305"/>
            <a:ext cx="5245190" cy="3147718"/>
          </a:xfrm>
          <a:prstGeom prst="rect">
            <a:avLst/>
          </a:prstGeom>
        </p:spPr>
      </p:pic>
    </p:spTree>
    <p:extLst>
      <p:ext uri="{BB962C8B-B14F-4D97-AF65-F5344CB8AC3E}">
        <p14:creationId xmlns:p14="http://schemas.microsoft.com/office/powerpoint/2010/main" val="3815056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8"/>
          <p:cNvSpPr txBox="1">
            <a:spLocks noGrp="1"/>
          </p:cNvSpPr>
          <p:nvPr>
            <p:ph type="ctrTitle"/>
          </p:nvPr>
        </p:nvSpPr>
        <p:spPr>
          <a:xfrm>
            <a:off x="1524765" y="635226"/>
            <a:ext cx="5197849" cy="935438"/>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Clr>
                <a:schemeClr val="dk1"/>
              </a:buClr>
              <a:buSzPts val="1100"/>
              <a:buFont typeface="Arial"/>
              <a:buNone/>
            </a:pPr>
            <a:r>
              <a:rPr lang="en" sz="2400" b="1" dirty="0">
                <a:solidFill>
                  <a:srgbClr val="003679"/>
                </a:solidFill>
                <a:latin typeface="+mn-lt"/>
                <a:ea typeface="Times New Roman"/>
                <a:cs typeface="Times New Roman"/>
                <a:sym typeface="Times New Roman"/>
              </a:rPr>
              <a:t>Activity </a:t>
            </a:r>
            <a:r>
              <a:rPr lang="en-US" sz="2400" b="1" dirty="0">
                <a:solidFill>
                  <a:srgbClr val="003679"/>
                </a:solidFill>
                <a:latin typeface="+mn-lt"/>
                <a:ea typeface="Times New Roman"/>
                <a:cs typeface="Times New Roman"/>
                <a:sym typeface="Times New Roman"/>
              </a:rPr>
              <a:t>5</a:t>
            </a:r>
            <a:r>
              <a:rPr lang="en" sz="2400" b="1" dirty="0">
                <a:solidFill>
                  <a:srgbClr val="003679"/>
                </a:solidFill>
                <a:latin typeface="+mn-lt"/>
                <a:ea typeface="Times New Roman"/>
                <a:cs typeface="Times New Roman"/>
                <a:sym typeface="Times New Roman"/>
              </a:rPr>
              <a:t>: </a:t>
            </a:r>
            <a:r>
              <a:rPr lang="en-US" sz="2400" dirty="0">
                <a:solidFill>
                  <a:srgbClr val="003679"/>
                </a:solidFill>
                <a:latin typeface="+mn-lt"/>
                <a:ea typeface="Times New Roman"/>
                <a:cs typeface="Times New Roman"/>
                <a:sym typeface="Times New Roman"/>
              </a:rPr>
              <a:t>Pitching </a:t>
            </a:r>
            <a:br>
              <a:rPr lang="lt-LT" sz="2400" dirty="0">
                <a:solidFill>
                  <a:srgbClr val="003679"/>
                </a:solidFill>
                <a:latin typeface="+mn-lt"/>
                <a:ea typeface="Times New Roman"/>
                <a:cs typeface="Times New Roman"/>
                <a:sym typeface="Times New Roman"/>
              </a:rPr>
            </a:br>
            <a:r>
              <a:rPr lang="en-US" sz="2400" dirty="0">
                <a:solidFill>
                  <a:srgbClr val="003679"/>
                </a:solidFill>
                <a:latin typeface="+mn-lt"/>
                <a:ea typeface="Times New Roman"/>
                <a:cs typeface="Times New Roman"/>
                <a:sym typeface="Times New Roman"/>
              </a:rPr>
              <a:t>to</a:t>
            </a:r>
            <a:r>
              <a:rPr lang="lt-LT" sz="2400" dirty="0">
                <a:solidFill>
                  <a:srgbClr val="003679"/>
                </a:solidFill>
                <a:latin typeface="+mn-lt"/>
                <a:ea typeface="Times New Roman"/>
                <a:cs typeface="Times New Roman"/>
                <a:sym typeface="Times New Roman"/>
              </a:rPr>
              <a:t> </a:t>
            </a:r>
            <a:r>
              <a:rPr lang="en-US" sz="2400" dirty="0">
                <a:solidFill>
                  <a:srgbClr val="003679"/>
                </a:solidFill>
                <a:latin typeface="+mn-lt"/>
                <a:ea typeface="Times New Roman"/>
                <a:cs typeface="Times New Roman"/>
                <a:sym typeface="Times New Roman"/>
              </a:rPr>
              <a:t>business </a:t>
            </a:r>
            <a:r>
              <a:rPr lang="en-US" sz="2400" dirty="0" err="1">
                <a:solidFill>
                  <a:srgbClr val="003679"/>
                </a:solidFill>
                <a:latin typeface="+mn-lt"/>
                <a:ea typeface="Times New Roman"/>
                <a:cs typeface="Times New Roman"/>
                <a:sym typeface="Times New Roman"/>
              </a:rPr>
              <a:t>agels</a:t>
            </a:r>
            <a:endParaRPr sz="6600" dirty="0">
              <a:solidFill>
                <a:srgbClr val="003679"/>
              </a:solidFill>
              <a:latin typeface="+mn-lt"/>
            </a:endParaRPr>
          </a:p>
        </p:txBody>
      </p:sp>
      <p:pic>
        <p:nvPicPr>
          <p:cNvPr id="6" name="Google Shape;139;p27">
            <a:extLst>
              <a:ext uri="{FF2B5EF4-FFF2-40B4-BE49-F238E27FC236}">
                <a16:creationId xmlns:a16="http://schemas.microsoft.com/office/drawing/2014/main" id="{2A2C0D90-5189-4228-8CEE-F365279B1462}"/>
              </a:ext>
            </a:extLst>
          </p:cNvPr>
          <p:cNvPicPr preferRelativeResize="0"/>
          <p:nvPr/>
        </p:nvPicPr>
        <p:blipFill>
          <a:blip r:embed="rId3">
            <a:alphaModFix/>
          </a:blip>
          <a:stretch>
            <a:fillRect/>
          </a:stretch>
        </p:blipFill>
        <p:spPr>
          <a:xfrm>
            <a:off x="7028301" y="238050"/>
            <a:ext cx="1917225" cy="779675"/>
          </a:xfrm>
          <a:prstGeom prst="rect">
            <a:avLst/>
          </a:prstGeom>
          <a:noFill/>
          <a:ln>
            <a:noFill/>
          </a:ln>
        </p:spPr>
      </p:pic>
      <p:sp>
        <p:nvSpPr>
          <p:cNvPr id="2" name="Rectangle 1">
            <a:extLst>
              <a:ext uri="{FF2B5EF4-FFF2-40B4-BE49-F238E27FC236}">
                <a16:creationId xmlns:a16="http://schemas.microsoft.com/office/drawing/2014/main" id="{D908514B-AA70-4968-ACA1-B3E995BB5EB9}"/>
              </a:ext>
            </a:extLst>
          </p:cNvPr>
          <p:cNvSpPr/>
          <p:nvPr/>
        </p:nvSpPr>
        <p:spPr>
          <a:xfrm>
            <a:off x="723418" y="1821929"/>
            <a:ext cx="4994476" cy="2539862"/>
          </a:xfrm>
          <a:prstGeom prst="rect">
            <a:avLst/>
          </a:prstGeom>
        </p:spPr>
        <p:txBody>
          <a:bodyPr wrap="square">
            <a:spAutoFit/>
          </a:bodyPr>
          <a:lstStyle/>
          <a:p>
            <a:pPr lvl="0">
              <a:lnSpc>
                <a:spcPct val="115000"/>
              </a:lnSpc>
              <a:buClr>
                <a:schemeClr val="dk1"/>
              </a:buClr>
              <a:buSzPts val="1100"/>
            </a:pPr>
            <a:r>
              <a:rPr lang="en-US" sz="2000" dirty="0">
                <a:solidFill>
                  <a:srgbClr val="003679"/>
                </a:solidFill>
                <a:latin typeface="+mn-lt"/>
                <a:ea typeface="Times New Roman"/>
                <a:cs typeface="Times New Roman"/>
                <a:sym typeface="Times New Roman"/>
              </a:rPr>
              <a:t>A simulation of a start-up fair could be organized. A few well-known entrepreneurs, students from other groups, academic staff members could be invited for a discussion. The students are asked to present their business idea and to present it in a short period of time. </a:t>
            </a:r>
            <a:endParaRPr lang="en-US" sz="4400" dirty="0">
              <a:solidFill>
                <a:srgbClr val="003679"/>
              </a:solidFill>
              <a:latin typeface="+mn-lt"/>
            </a:endParaRPr>
          </a:p>
        </p:txBody>
      </p:sp>
      <p:sp>
        <p:nvSpPr>
          <p:cNvPr id="16" name="Oval 15">
            <a:extLst>
              <a:ext uri="{FF2B5EF4-FFF2-40B4-BE49-F238E27FC236}">
                <a16:creationId xmlns:a16="http://schemas.microsoft.com/office/drawing/2014/main" id="{0861B579-B7B8-4DB9-8B82-D1B5648AF1A0}"/>
              </a:ext>
            </a:extLst>
          </p:cNvPr>
          <p:cNvSpPr/>
          <p:nvPr/>
        </p:nvSpPr>
        <p:spPr>
          <a:xfrm>
            <a:off x="-113535" y="238050"/>
            <a:ext cx="1332614" cy="1332614"/>
          </a:xfrm>
          <a:prstGeom prst="ellipse">
            <a:avLst/>
          </a:prstGeom>
          <a:solidFill>
            <a:srgbClr val="F7E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2C0"/>
              </a:solidFill>
            </a:endParaRPr>
          </a:p>
        </p:txBody>
      </p:sp>
      <p:pic>
        <p:nvPicPr>
          <p:cNvPr id="5" name="Graphic 4" descr="Handshake">
            <a:extLst>
              <a:ext uri="{FF2B5EF4-FFF2-40B4-BE49-F238E27FC236}">
                <a16:creationId xmlns:a16="http://schemas.microsoft.com/office/drawing/2014/main" id="{D2907742-8B12-4EB9-9EDF-26F76842B4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89135" y="2175800"/>
            <a:ext cx="1994165" cy="1994165"/>
          </a:xfrm>
          <a:prstGeom prst="rect">
            <a:avLst/>
          </a:prstGeom>
        </p:spPr>
      </p:pic>
    </p:spTree>
    <p:extLst>
      <p:ext uri="{BB962C8B-B14F-4D97-AF65-F5344CB8AC3E}">
        <p14:creationId xmlns:p14="http://schemas.microsoft.com/office/powerpoint/2010/main" val="1488153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6" name="Oval 5">
            <a:extLst>
              <a:ext uri="{FF2B5EF4-FFF2-40B4-BE49-F238E27FC236}">
                <a16:creationId xmlns:a16="http://schemas.microsoft.com/office/drawing/2014/main" id="{771D068A-7A57-42FD-8A40-9209B9FF5A22}"/>
              </a:ext>
            </a:extLst>
          </p:cNvPr>
          <p:cNvSpPr/>
          <p:nvPr/>
        </p:nvSpPr>
        <p:spPr>
          <a:xfrm>
            <a:off x="-141766" y="113368"/>
            <a:ext cx="1332614" cy="1332614"/>
          </a:xfrm>
          <a:prstGeom prst="ellipse">
            <a:avLst/>
          </a:prstGeom>
          <a:solidFill>
            <a:srgbClr val="F7E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Google Shape;144;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300" b="1" dirty="0">
                <a:solidFill>
                  <a:srgbClr val="0072C0"/>
                </a:solidFill>
              </a:rPr>
              <a:t>Activity 1: </a:t>
            </a:r>
            <a:r>
              <a:rPr lang="en" sz="3300" dirty="0">
                <a:solidFill>
                  <a:srgbClr val="0072C0"/>
                </a:solidFill>
              </a:rPr>
              <a:t>Where in the world?</a:t>
            </a:r>
            <a:endParaRPr sz="2220" dirty="0">
              <a:solidFill>
                <a:srgbClr val="0072C0"/>
              </a:solidFill>
            </a:endParaRPr>
          </a:p>
        </p:txBody>
      </p:sp>
      <p:sp>
        <p:nvSpPr>
          <p:cNvPr id="145" name="Google Shape;145;p28"/>
          <p:cNvSpPr txBox="1">
            <a:spLocks noGrp="1"/>
          </p:cNvSpPr>
          <p:nvPr>
            <p:ph type="body" idx="1"/>
          </p:nvPr>
        </p:nvSpPr>
        <p:spPr>
          <a:xfrm>
            <a:off x="509986" y="1917054"/>
            <a:ext cx="2509660" cy="2556310"/>
          </a:xfrm>
          <a:prstGeom prst="rect">
            <a:avLst/>
          </a:prstGeom>
        </p:spPr>
        <p:txBody>
          <a:bodyPr spcFirstLastPara="1" wrap="square" lIns="91425" tIns="91425" rIns="91425" bIns="91425" anchor="t" anchorCtr="0">
            <a:normAutofit/>
          </a:bodyPr>
          <a:lstStyle/>
          <a:p>
            <a:pPr marL="0" lvl="0" indent="0" algn="l" rtl="0">
              <a:lnSpc>
                <a:spcPct val="98181"/>
              </a:lnSpc>
              <a:spcBef>
                <a:spcPts val="1000"/>
              </a:spcBef>
              <a:spcAft>
                <a:spcPts val="0"/>
              </a:spcAft>
              <a:buNone/>
            </a:pPr>
            <a:r>
              <a:rPr lang="en" sz="1600" dirty="0">
                <a:solidFill>
                  <a:srgbClr val="003679"/>
                </a:solidFill>
                <a:latin typeface="+mn-lt"/>
                <a:ea typeface="Calibri"/>
                <a:cs typeface="Calibri"/>
                <a:sym typeface="Calibri"/>
              </a:rPr>
              <a:t>You have two minutes to think of three clues that describe, but do not give away, either the country you are from (OR) your favourite foreign place you have visited or dream of visiting</a:t>
            </a:r>
            <a:r>
              <a:rPr lang="lt-LT" sz="1600" dirty="0">
                <a:solidFill>
                  <a:srgbClr val="003679"/>
                </a:solidFill>
                <a:latin typeface="+mn-lt"/>
                <a:ea typeface="Calibri"/>
                <a:cs typeface="Calibri"/>
                <a:sym typeface="Calibri"/>
              </a:rPr>
              <a:t>.</a:t>
            </a:r>
            <a:endParaRPr sz="1600" dirty="0">
              <a:solidFill>
                <a:srgbClr val="003679"/>
              </a:solidFill>
              <a:latin typeface="+mn-lt"/>
              <a:ea typeface="Calibri"/>
              <a:cs typeface="Calibri"/>
              <a:sym typeface="Calibri"/>
            </a:endParaRPr>
          </a:p>
        </p:txBody>
      </p:sp>
      <p:pic>
        <p:nvPicPr>
          <p:cNvPr id="146" name="Google Shape;146;p28"/>
          <p:cNvPicPr preferRelativeResize="0"/>
          <p:nvPr/>
        </p:nvPicPr>
        <p:blipFill>
          <a:blip r:embed="rId3">
            <a:alphaModFix/>
          </a:blip>
          <a:stretch>
            <a:fillRect/>
          </a:stretch>
        </p:blipFill>
        <p:spPr>
          <a:xfrm>
            <a:off x="2196443" y="1613971"/>
            <a:ext cx="6568199" cy="3162475"/>
          </a:xfrm>
          <a:prstGeom prst="rect">
            <a:avLst/>
          </a:prstGeom>
          <a:noFill/>
          <a:ln>
            <a:noFill/>
          </a:ln>
        </p:spPr>
      </p:pic>
      <p:pic>
        <p:nvPicPr>
          <p:cNvPr id="7" name="Google Shape;139;p27">
            <a:extLst>
              <a:ext uri="{FF2B5EF4-FFF2-40B4-BE49-F238E27FC236}">
                <a16:creationId xmlns:a16="http://schemas.microsoft.com/office/drawing/2014/main" id="{0EDF44D6-54B7-431A-98DC-B6776174C882}"/>
              </a:ext>
            </a:extLst>
          </p:cNvPr>
          <p:cNvPicPr preferRelativeResize="0"/>
          <p:nvPr/>
        </p:nvPicPr>
        <p:blipFill>
          <a:blip r:embed="rId4">
            <a:alphaModFix/>
          </a:blip>
          <a:stretch>
            <a:fillRect/>
          </a:stretch>
        </p:blipFill>
        <p:spPr>
          <a:xfrm>
            <a:off x="7028301" y="238050"/>
            <a:ext cx="1917225" cy="779675"/>
          </a:xfrm>
          <a:prstGeom prst="rect">
            <a:avLst/>
          </a:prstGeom>
          <a:noFill/>
          <a:ln>
            <a:noFill/>
          </a:ln>
        </p:spPr>
      </p:pic>
    </p:spTree>
    <p:extLst>
      <p:ext uri="{BB962C8B-B14F-4D97-AF65-F5344CB8AC3E}">
        <p14:creationId xmlns:p14="http://schemas.microsoft.com/office/powerpoint/2010/main" val="1685925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9" name="Oval 18">
            <a:extLst>
              <a:ext uri="{FF2B5EF4-FFF2-40B4-BE49-F238E27FC236}">
                <a16:creationId xmlns:a16="http://schemas.microsoft.com/office/drawing/2014/main" id="{221F7667-A0FD-4787-99E8-C2D32512FF8F}"/>
              </a:ext>
            </a:extLst>
          </p:cNvPr>
          <p:cNvSpPr/>
          <p:nvPr/>
        </p:nvSpPr>
        <p:spPr>
          <a:xfrm>
            <a:off x="-141766" y="113368"/>
            <a:ext cx="1332614" cy="1332614"/>
          </a:xfrm>
          <a:prstGeom prst="ellipse">
            <a:avLst/>
          </a:prstGeom>
          <a:solidFill>
            <a:srgbClr val="F7E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Google Shape;152;p29"/>
          <p:cNvSpPr txBox="1">
            <a:spLocks noGrp="1"/>
          </p:cNvSpPr>
          <p:nvPr>
            <p:ph type="title"/>
          </p:nvPr>
        </p:nvSpPr>
        <p:spPr>
          <a:xfrm>
            <a:off x="42409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00" b="1" dirty="0">
                <a:solidFill>
                  <a:srgbClr val="0072C0"/>
                </a:solidFill>
              </a:rPr>
              <a:t>Activity 2: </a:t>
            </a:r>
            <a:r>
              <a:rPr lang="en" sz="3200" dirty="0">
                <a:solidFill>
                  <a:srgbClr val="0072C0"/>
                </a:solidFill>
              </a:rPr>
              <a:t>“Good” teamwork</a:t>
            </a:r>
            <a:endParaRPr sz="3200" dirty="0">
              <a:solidFill>
                <a:srgbClr val="0072C0"/>
              </a:solidFill>
            </a:endParaRPr>
          </a:p>
        </p:txBody>
      </p:sp>
      <p:sp>
        <p:nvSpPr>
          <p:cNvPr id="153" name="Google Shape;153;p29"/>
          <p:cNvSpPr txBox="1">
            <a:spLocks noGrp="1"/>
          </p:cNvSpPr>
          <p:nvPr>
            <p:ph type="body" idx="1"/>
          </p:nvPr>
        </p:nvSpPr>
        <p:spPr>
          <a:xfrm>
            <a:off x="976983" y="1777639"/>
            <a:ext cx="3707407" cy="2752725"/>
          </a:xfrm>
          <a:prstGeom prst="rect">
            <a:avLst/>
          </a:prstGeom>
        </p:spPr>
        <p:txBody>
          <a:bodyPr spcFirstLastPara="1" wrap="square" lIns="91425" tIns="91425" rIns="91425" bIns="91425" anchor="t" anchorCtr="0">
            <a:normAutofit/>
          </a:bodyPr>
          <a:lstStyle/>
          <a:p>
            <a:pPr marL="0" lvl="0" indent="0" algn="l" rtl="0">
              <a:lnSpc>
                <a:spcPct val="98181"/>
              </a:lnSpc>
              <a:spcBef>
                <a:spcPts val="1000"/>
              </a:spcBef>
              <a:spcAft>
                <a:spcPts val="0"/>
              </a:spcAft>
              <a:buClr>
                <a:schemeClr val="dk1"/>
              </a:buClr>
              <a:buSzPts val="1100"/>
              <a:buFont typeface="Arial"/>
              <a:buNone/>
            </a:pPr>
            <a:r>
              <a:rPr lang="en" sz="2000" dirty="0">
                <a:solidFill>
                  <a:srgbClr val="003679"/>
                </a:solidFill>
                <a:latin typeface="+mn-lt"/>
                <a:ea typeface="Calibri"/>
                <a:cs typeface="Calibri"/>
                <a:sym typeface="Calibri"/>
              </a:rPr>
              <a:t>In small groups, brainstorm, generate and capture your ideas on what are the principles of being a ‘good team member.’ When finished, each group will be asked to present their findings.</a:t>
            </a:r>
            <a:endParaRPr sz="2000" dirty="0">
              <a:solidFill>
                <a:srgbClr val="003679"/>
              </a:solidFill>
              <a:latin typeface="+mn-lt"/>
              <a:ea typeface="Calibri"/>
              <a:cs typeface="Calibri"/>
              <a:sym typeface="Calibri"/>
            </a:endParaRPr>
          </a:p>
          <a:p>
            <a:pPr marL="0" lvl="0" indent="0" algn="l" rtl="0">
              <a:spcBef>
                <a:spcPts val="0"/>
              </a:spcBef>
              <a:spcAft>
                <a:spcPts val="1200"/>
              </a:spcAft>
              <a:buNone/>
            </a:pPr>
            <a:endParaRPr dirty="0">
              <a:solidFill>
                <a:srgbClr val="003679"/>
              </a:solidFill>
              <a:latin typeface="+mn-lt"/>
            </a:endParaRPr>
          </a:p>
        </p:txBody>
      </p:sp>
      <p:pic>
        <p:nvPicPr>
          <p:cNvPr id="6" name="Google Shape;139;p27">
            <a:extLst>
              <a:ext uri="{FF2B5EF4-FFF2-40B4-BE49-F238E27FC236}">
                <a16:creationId xmlns:a16="http://schemas.microsoft.com/office/drawing/2014/main" id="{E0FDA363-03A8-4604-BDBE-23535C15EE71}"/>
              </a:ext>
            </a:extLst>
          </p:cNvPr>
          <p:cNvPicPr preferRelativeResize="0"/>
          <p:nvPr/>
        </p:nvPicPr>
        <p:blipFill>
          <a:blip r:embed="rId3">
            <a:alphaModFix/>
          </a:blip>
          <a:stretch>
            <a:fillRect/>
          </a:stretch>
        </p:blipFill>
        <p:spPr>
          <a:xfrm>
            <a:off x="7028301" y="238050"/>
            <a:ext cx="1917225" cy="779675"/>
          </a:xfrm>
          <a:prstGeom prst="rect">
            <a:avLst/>
          </a:prstGeom>
          <a:noFill/>
          <a:ln>
            <a:noFill/>
          </a:ln>
        </p:spPr>
      </p:pic>
      <p:pic>
        <p:nvPicPr>
          <p:cNvPr id="4" name="Graphic 3" descr="User">
            <a:extLst>
              <a:ext uri="{FF2B5EF4-FFF2-40B4-BE49-F238E27FC236}">
                <a16:creationId xmlns:a16="http://schemas.microsoft.com/office/drawing/2014/main" id="{D8FDF4BD-1D63-450A-88E1-41D5BDE806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26131" y="2188106"/>
            <a:ext cx="914400" cy="914400"/>
          </a:xfrm>
          <a:prstGeom prst="rect">
            <a:avLst/>
          </a:prstGeom>
        </p:spPr>
      </p:pic>
      <p:pic>
        <p:nvPicPr>
          <p:cNvPr id="7" name="Graphic 6" descr="Female Profile">
            <a:extLst>
              <a:ext uri="{FF2B5EF4-FFF2-40B4-BE49-F238E27FC236}">
                <a16:creationId xmlns:a16="http://schemas.microsoft.com/office/drawing/2014/main" id="{3407F6D1-072B-4C52-A768-F102DEDB0A5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47398" y="3498911"/>
            <a:ext cx="914400" cy="914400"/>
          </a:xfrm>
          <a:prstGeom prst="rect">
            <a:avLst/>
          </a:prstGeom>
        </p:spPr>
      </p:pic>
      <p:pic>
        <p:nvPicPr>
          <p:cNvPr id="9" name="Graphic 8" descr="Male profile">
            <a:extLst>
              <a:ext uri="{FF2B5EF4-FFF2-40B4-BE49-F238E27FC236}">
                <a16:creationId xmlns:a16="http://schemas.microsoft.com/office/drawing/2014/main" id="{1B7E0FE5-85A6-4210-AF6B-05DEE99C00E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955417" y="2114550"/>
            <a:ext cx="914400" cy="914400"/>
          </a:xfrm>
          <a:prstGeom prst="rect">
            <a:avLst/>
          </a:prstGeom>
        </p:spPr>
      </p:pic>
      <p:pic>
        <p:nvPicPr>
          <p:cNvPr id="14" name="Graphic 13" descr="Female Profile">
            <a:extLst>
              <a:ext uri="{FF2B5EF4-FFF2-40B4-BE49-F238E27FC236}">
                <a16:creationId xmlns:a16="http://schemas.microsoft.com/office/drawing/2014/main" id="{E4AC4EA1-4B9D-47B5-BB85-760E0E2B543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90774" y="1844787"/>
            <a:ext cx="914400" cy="914400"/>
          </a:xfrm>
          <a:prstGeom prst="rect">
            <a:avLst/>
          </a:prstGeom>
        </p:spPr>
      </p:pic>
      <p:pic>
        <p:nvPicPr>
          <p:cNvPr id="15" name="Graphic 14" descr="Male profile">
            <a:extLst>
              <a:ext uri="{FF2B5EF4-FFF2-40B4-BE49-F238E27FC236}">
                <a16:creationId xmlns:a16="http://schemas.microsoft.com/office/drawing/2014/main" id="{12D58C69-07FC-43D1-83DD-14A27899EBD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16250" y="3102506"/>
            <a:ext cx="914400" cy="914400"/>
          </a:xfrm>
          <a:prstGeom prst="rect">
            <a:avLst/>
          </a:prstGeom>
        </p:spPr>
      </p:pic>
      <p:pic>
        <p:nvPicPr>
          <p:cNvPr id="18" name="Graphic 17" descr="User">
            <a:extLst>
              <a:ext uri="{FF2B5EF4-FFF2-40B4-BE49-F238E27FC236}">
                <a16:creationId xmlns:a16="http://schemas.microsoft.com/office/drawing/2014/main" id="{F4504BAA-CB01-41EC-AB04-ADB8BFE3C9A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028301" y="3102506"/>
            <a:ext cx="914400" cy="914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6" name="Oval 5">
            <a:extLst>
              <a:ext uri="{FF2B5EF4-FFF2-40B4-BE49-F238E27FC236}">
                <a16:creationId xmlns:a16="http://schemas.microsoft.com/office/drawing/2014/main" id="{10F7566F-757C-4F52-B17A-3CBBD9205C0F}"/>
              </a:ext>
            </a:extLst>
          </p:cNvPr>
          <p:cNvSpPr/>
          <p:nvPr/>
        </p:nvSpPr>
        <p:spPr>
          <a:xfrm>
            <a:off x="-141766" y="113368"/>
            <a:ext cx="1332614" cy="1332614"/>
          </a:xfrm>
          <a:prstGeom prst="ellipse">
            <a:avLst/>
          </a:prstGeom>
          <a:solidFill>
            <a:srgbClr val="F7E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Google Shape;160;p30"/>
          <p:cNvSpPr txBox="1">
            <a:spLocks noGrp="1"/>
          </p:cNvSpPr>
          <p:nvPr>
            <p:ph type="title"/>
          </p:nvPr>
        </p:nvSpPr>
        <p:spPr>
          <a:xfrm>
            <a:off x="698330" y="259473"/>
            <a:ext cx="4990402" cy="1508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2800" dirty="0">
              <a:solidFill>
                <a:srgbClr val="0072C0"/>
              </a:solidFill>
            </a:endParaRPr>
          </a:p>
          <a:p>
            <a:pPr marL="0" lvl="0" indent="0" algn="l" rtl="0">
              <a:spcBef>
                <a:spcPts val="0"/>
              </a:spcBef>
              <a:spcAft>
                <a:spcPts val="0"/>
              </a:spcAft>
              <a:buNone/>
            </a:pPr>
            <a:endParaRPr sz="2800" dirty="0">
              <a:solidFill>
                <a:srgbClr val="0072C0"/>
              </a:solidFill>
            </a:endParaRPr>
          </a:p>
          <a:p>
            <a:pPr marL="0" lvl="0" indent="0" algn="l" rtl="0">
              <a:spcBef>
                <a:spcPts val="0"/>
              </a:spcBef>
              <a:spcAft>
                <a:spcPts val="0"/>
              </a:spcAft>
              <a:buNone/>
            </a:pPr>
            <a:endParaRPr sz="2800" dirty="0">
              <a:solidFill>
                <a:srgbClr val="0072C0"/>
              </a:solidFill>
            </a:endParaRPr>
          </a:p>
          <a:p>
            <a:pPr marL="0" lvl="0" indent="0" algn="l" rtl="0">
              <a:spcBef>
                <a:spcPts val="0"/>
              </a:spcBef>
              <a:spcAft>
                <a:spcPts val="0"/>
              </a:spcAft>
              <a:buNone/>
            </a:pPr>
            <a:endParaRPr sz="2800" dirty="0">
              <a:solidFill>
                <a:srgbClr val="0072C0"/>
              </a:solidFill>
            </a:endParaRPr>
          </a:p>
          <a:p>
            <a:pPr marL="0" lvl="0" indent="0" algn="l" rtl="0">
              <a:spcBef>
                <a:spcPts val="0"/>
              </a:spcBef>
              <a:spcAft>
                <a:spcPts val="0"/>
              </a:spcAft>
              <a:buNone/>
            </a:pPr>
            <a:endParaRPr sz="2800" dirty="0">
              <a:solidFill>
                <a:srgbClr val="0072C0"/>
              </a:solidFill>
            </a:endParaRPr>
          </a:p>
          <a:p>
            <a:pPr marL="0" lvl="0" indent="0" algn="l" rtl="0">
              <a:spcBef>
                <a:spcPts val="0"/>
              </a:spcBef>
              <a:spcAft>
                <a:spcPts val="0"/>
              </a:spcAft>
              <a:buNone/>
            </a:pPr>
            <a:endParaRPr sz="2800" dirty="0">
              <a:solidFill>
                <a:srgbClr val="0072C0"/>
              </a:solidFill>
            </a:endParaRPr>
          </a:p>
          <a:p>
            <a:pPr marL="0" lvl="0" indent="0" algn="l" rtl="0">
              <a:spcBef>
                <a:spcPts val="0"/>
              </a:spcBef>
              <a:spcAft>
                <a:spcPts val="0"/>
              </a:spcAft>
              <a:buClr>
                <a:schemeClr val="dk1"/>
              </a:buClr>
              <a:buSzPct val="36802"/>
              <a:buFont typeface="Arial"/>
              <a:buNone/>
            </a:pPr>
            <a:r>
              <a:rPr lang="en" sz="2800" b="1" dirty="0">
                <a:solidFill>
                  <a:srgbClr val="0072C0"/>
                </a:solidFill>
              </a:rPr>
              <a:t>Activity 3: </a:t>
            </a:r>
            <a:r>
              <a:rPr lang="en" sz="2800" dirty="0">
                <a:solidFill>
                  <a:srgbClr val="0072C0"/>
                </a:solidFill>
              </a:rPr>
              <a:t>Team allocation and collaboration tools</a:t>
            </a:r>
            <a:endParaRPr sz="1600" dirty="0">
              <a:solidFill>
                <a:srgbClr val="0072C0"/>
              </a:solidFill>
            </a:endParaRPr>
          </a:p>
          <a:p>
            <a:pPr marL="0" lvl="0" indent="0" algn="l" rtl="0">
              <a:spcBef>
                <a:spcPts val="0"/>
              </a:spcBef>
              <a:spcAft>
                <a:spcPts val="0"/>
              </a:spcAft>
              <a:buNone/>
            </a:pPr>
            <a:endParaRPr dirty="0">
              <a:solidFill>
                <a:srgbClr val="0072C0"/>
              </a:solidFill>
            </a:endParaRPr>
          </a:p>
        </p:txBody>
      </p:sp>
      <p:sp>
        <p:nvSpPr>
          <p:cNvPr id="161" name="Google Shape;161;p30"/>
          <p:cNvSpPr txBox="1">
            <a:spLocks noGrp="1"/>
          </p:cNvSpPr>
          <p:nvPr>
            <p:ph type="body" idx="1"/>
          </p:nvPr>
        </p:nvSpPr>
        <p:spPr>
          <a:xfrm>
            <a:off x="905976" y="2336628"/>
            <a:ext cx="3912970" cy="1402333"/>
          </a:xfrm>
          <a:prstGeom prst="rect">
            <a:avLst/>
          </a:prstGeom>
        </p:spPr>
        <p:txBody>
          <a:bodyPr spcFirstLastPara="1" wrap="square" lIns="91425" tIns="91425" rIns="91425" bIns="91425" anchor="t" anchorCtr="0">
            <a:normAutofit/>
          </a:bodyPr>
          <a:lstStyle/>
          <a:p>
            <a:pPr marL="0" lvl="0" indent="0" algn="l" rtl="0">
              <a:lnSpc>
                <a:spcPct val="98181"/>
              </a:lnSpc>
              <a:spcBef>
                <a:spcPts val="1000"/>
              </a:spcBef>
              <a:spcAft>
                <a:spcPts val="0"/>
              </a:spcAft>
              <a:buClr>
                <a:schemeClr val="dk1"/>
              </a:buClr>
              <a:buSzPts val="1100"/>
              <a:buFont typeface="Arial"/>
              <a:buNone/>
            </a:pPr>
            <a:r>
              <a:rPr lang="lt-LT" sz="2000" b="1" dirty="0">
                <a:solidFill>
                  <a:srgbClr val="003679"/>
                </a:solidFill>
                <a:latin typeface="+mn-lt"/>
                <a:ea typeface="Calibri"/>
                <a:cs typeface="Calibri"/>
                <a:sym typeface="Calibri"/>
              </a:rPr>
              <a:t>B</a:t>
            </a:r>
            <a:r>
              <a:rPr lang="en" sz="2000" b="1" dirty="0">
                <a:solidFill>
                  <a:srgbClr val="003679"/>
                </a:solidFill>
                <a:latin typeface="+mn-lt"/>
                <a:ea typeface="Calibri"/>
                <a:cs typeface="Calibri"/>
                <a:sym typeface="Calibri"/>
              </a:rPr>
              <a:t>rainstorm: </a:t>
            </a:r>
            <a:r>
              <a:rPr lang="en" sz="2000" dirty="0">
                <a:solidFill>
                  <a:srgbClr val="003679"/>
                </a:solidFill>
                <a:latin typeface="+mn-lt"/>
                <a:ea typeface="Calibri"/>
                <a:cs typeface="Calibri"/>
                <a:sym typeface="Calibri"/>
              </a:rPr>
              <a:t>What online collaboration tools are you familiar with?</a:t>
            </a:r>
            <a:endParaRPr sz="2000" dirty="0">
              <a:solidFill>
                <a:srgbClr val="003679"/>
              </a:solidFill>
              <a:latin typeface="+mn-lt"/>
              <a:ea typeface="Calibri"/>
              <a:cs typeface="Calibri"/>
              <a:sym typeface="Calibri"/>
            </a:endParaRPr>
          </a:p>
        </p:txBody>
      </p:sp>
      <p:pic>
        <p:nvPicPr>
          <p:cNvPr id="7" name="Google Shape;139;p27">
            <a:extLst>
              <a:ext uri="{FF2B5EF4-FFF2-40B4-BE49-F238E27FC236}">
                <a16:creationId xmlns:a16="http://schemas.microsoft.com/office/drawing/2014/main" id="{90A0F01D-43F9-480E-9D1F-3AFCEDEBD17C}"/>
              </a:ext>
            </a:extLst>
          </p:cNvPr>
          <p:cNvPicPr preferRelativeResize="0"/>
          <p:nvPr/>
        </p:nvPicPr>
        <p:blipFill>
          <a:blip r:embed="rId3">
            <a:alphaModFix/>
          </a:blip>
          <a:stretch>
            <a:fillRect/>
          </a:stretch>
        </p:blipFill>
        <p:spPr>
          <a:xfrm>
            <a:off x="7028301" y="238050"/>
            <a:ext cx="1917225" cy="779675"/>
          </a:xfrm>
          <a:prstGeom prst="rect">
            <a:avLst/>
          </a:prstGeom>
          <a:noFill/>
          <a:ln>
            <a:noFill/>
          </a:ln>
        </p:spPr>
      </p:pic>
      <p:grpSp>
        <p:nvGrpSpPr>
          <p:cNvPr id="4" name="Graphic 9" descr="Puzzle pieces">
            <a:extLst>
              <a:ext uri="{FF2B5EF4-FFF2-40B4-BE49-F238E27FC236}">
                <a16:creationId xmlns:a16="http://schemas.microsoft.com/office/drawing/2014/main" id="{FBD6F70E-28C5-4DBE-B380-D77C385B9A1B}"/>
              </a:ext>
            </a:extLst>
          </p:cNvPr>
          <p:cNvGrpSpPr/>
          <p:nvPr/>
        </p:nvGrpSpPr>
        <p:grpSpPr>
          <a:xfrm>
            <a:off x="4885750" y="1377358"/>
            <a:ext cx="3101163" cy="3101163"/>
            <a:chOff x="5163879" y="2086196"/>
            <a:chExt cx="2208028" cy="2208028"/>
          </a:xfrm>
        </p:grpSpPr>
        <p:sp>
          <p:nvSpPr>
            <p:cNvPr id="5" name="Freeform: Shape 4">
              <a:extLst>
                <a:ext uri="{FF2B5EF4-FFF2-40B4-BE49-F238E27FC236}">
                  <a16:creationId xmlns:a16="http://schemas.microsoft.com/office/drawing/2014/main" id="{78FE5737-5389-479D-BAE2-B29A9B5C7174}"/>
                </a:ext>
              </a:extLst>
            </p:cNvPr>
            <p:cNvSpPr/>
            <p:nvPr/>
          </p:nvSpPr>
          <p:spPr>
            <a:xfrm>
              <a:off x="6163438" y="2343691"/>
              <a:ext cx="943012" cy="851011"/>
            </a:xfrm>
            <a:custGeom>
              <a:avLst/>
              <a:gdLst>
                <a:gd name="connsiteX0" fmla="*/ 130905 w 943011"/>
                <a:gd name="connsiteY0" fmla="*/ 596505 h 851010"/>
                <a:gd name="connsiteX1" fmla="*/ 130905 w 943011"/>
                <a:gd name="connsiteY1" fmla="*/ 596505 h 851010"/>
                <a:gd name="connsiteX2" fmla="*/ 260397 w 943011"/>
                <a:gd name="connsiteY2" fmla="*/ 650096 h 851010"/>
                <a:gd name="connsiteX3" fmla="*/ 422648 w 943011"/>
                <a:gd name="connsiteY3" fmla="*/ 504599 h 851010"/>
                <a:gd name="connsiteX4" fmla="*/ 556641 w 943011"/>
                <a:gd name="connsiteY4" fmla="*/ 599495 h 851010"/>
                <a:gd name="connsiteX5" fmla="*/ 529730 w 943011"/>
                <a:gd name="connsiteY5" fmla="*/ 761648 h 851010"/>
                <a:gd name="connsiteX6" fmla="*/ 685672 w 943011"/>
                <a:gd name="connsiteY6" fmla="*/ 826278 h 851010"/>
                <a:gd name="connsiteX7" fmla="*/ 688432 w 943011"/>
                <a:gd name="connsiteY7" fmla="*/ 827428 h 851010"/>
                <a:gd name="connsiteX8" fmla="*/ 918205 w 943011"/>
                <a:gd name="connsiteY8" fmla="*/ 271511 h 851010"/>
                <a:gd name="connsiteX9" fmla="*/ 360678 w 943011"/>
                <a:gd name="connsiteY9" fmla="*/ 41508 h 851010"/>
                <a:gd name="connsiteX10" fmla="*/ 273967 w 943011"/>
                <a:gd name="connsiteY10" fmla="*/ 254721 h 851010"/>
                <a:gd name="connsiteX11" fmla="*/ 273967 w 943011"/>
                <a:gd name="connsiteY11" fmla="*/ 254721 h 851010"/>
                <a:gd name="connsiteX12" fmla="*/ 267297 w 943011"/>
                <a:gd name="connsiteY12" fmla="*/ 270591 h 851010"/>
                <a:gd name="connsiteX13" fmla="*/ 265457 w 943011"/>
                <a:gd name="connsiteY13" fmla="*/ 263231 h 851010"/>
                <a:gd name="connsiteX14" fmla="*/ 109515 w 943011"/>
                <a:gd name="connsiteY14" fmla="*/ 198600 h 851010"/>
                <a:gd name="connsiteX15" fmla="*/ 48104 w 943011"/>
                <a:gd name="connsiteY15" fmla="*/ 256791 h 851010"/>
                <a:gd name="connsiteX16" fmla="*/ 121684 w 943011"/>
                <a:gd name="connsiteY16" fmla="*/ 408368 h 851010"/>
                <a:gd name="connsiteX17" fmla="*/ 206346 w 943011"/>
                <a:gd name="connsiteY17" fmla="*/ 405833 h 851010"/>
                <a:gd name="connsiteX18" fmla="*/ 213706 w 943011"/>
                <a:gd name="connsiteY18" fmla="*/ 402843 h 851010"/>
                <a:gd name="connsiteX19" fmla="*/ 209336 w 943011"/>
                <a:gd name="connsiteY19" fmla="*/ 413423 h 851010"/>
                <a:gd name="connsiteX20" fmla="*/ 209336 w 943011"/>
                <a:gd name="connsiteY20" fmla="*/ 413423 h 85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3011" h="851010">
                  <a:moveTo>
                    <a:pt x="130905" y="596505"/>
                  </a:moveTo>
                  <a:lnTo>
                    <a:pt x="130905" y="596505"/>
                  </a:lnTo>
                  <a:lnTo>
                    <a:pt x="260397" y="650096"/>
                  </a:lnTo>
                  <a:cubicBezTo>
                    <a:pt x="265022" y="565115"/>
                    <a:pt x="337664" y="499973"/>
                    <a:pt x="422648" y="504599"/>
                  </a:cubicBezTo>
                  <a:cubicBezTo>
                    <a:pt x="481848" y="507821"/>
                    <a:pt x="533951" y="544720"/>
                    <a:pt x="556641" y="599495"/>
                  </a:cubicBezTo>
                  <a:cubicBezTo>
                    <a:pt x="578594" y="654337"/>
                    <a:pt x="568221" y="716836"/>
                    <a:pt x="529730" y="761648"/>
                  </a:cubicBezTo>
                  <a:lnTo>
                    <a:pt x="685672" y="826278"/>
                  </a:lnTo>
                  <a:lnTo>
                    <a:pt x="688432" y="827428"/>
                  </a:lnTo>
                  <a:lnTo>
                    <a:pt x="918205" y="271511"/>
                  </a:lnTo>
                  <a:lnTo>
                    <a:pt x="360678" y="41508"/>
                  </a:lnTo>
                  <a:lnTo>
                    <a:pt x="273967" y="254721"/>
                  </a:lnTo>
                  <a:lnTo>
                    <a:pt x="273967" y="254721"/>
                  </a:lnTo>
                  <a:lnTo>
                    <a:pt x="267297" y="270591"/>
                  </a:lnTo>
                  <a:lnTo>
                    <a:pt x="265457" y="263231"/>
                  </a:lnTo>
                  <a:cubicBezTo>
                    <a:pt x="240140" y="202423"/>
                    <a:pt x="170424" y="173528"/>
                    <a:pt x="109515" y="198600"/>
                  </a:cubicBezTo>
                  <a:cubicBezTo>
                    <a:pt x="82811" y="210130"/>
                    <a:pt x="61053" y="230746"/>
                    <a:pt x="48104" y="256791"/>
                  </a:cubicBezTo>
                  <a:cubicBezTo>
                    <a:pt x="26567" y="318965"/>
                    <a:pt x="59508" y="386830"/>
                    <a:pt x="121684" y="408368"/>
                  </a:cubicBezTo>
                  <a:cubicBezTo>
                    <a:pt x="149262" y="417922"/>
                    <a:pt x="179387" y="417020"/>
                    <a:pt x="206346" y="405833"/>
                  </a:cubicBezTo>
                  <a:lnTo>
                    <a:pt x="213706" y="402843"/>
                  </a:lnTo>
                  <a:lnTo>
                    <a:pt x="209336" y="413423"/>
                  </a:lnTo>
                  <a:lnTo>
                    <a:pt x="209336" y="413423"/>
                  </a:lnTo>
                  <a:close/>
                </a:path>
              </a:pathLst>
            </a:custGeom>
            <a:solidFill>
              <a:srgbClr val="F7EE00"/>
            </a:solidFill>
            <a:ln w="2292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2D5F6AB3-27D7-4232-A669-1F5F77554086}"/>
                </a:ext>
              </a:extLst>
            </p:cNvPr>
            <p:cNvSpPr/>
            <p:nvPr/>
          </p:nvSpPr>
          <p:spPr>
            <a:xfrm>
              <a:off x="5421374" y="3330864"/>
              <a:ext cx="920012" cy="667008"/>
            </a:xfrm>
            <a:custGeom>
              <a:avLst/>
              <a:gdLst>
                <a:gd name="connsiteX0" fmla="*/ 814778 w 920011"/>
                <a:gd name="connsiteY0" fmla="*/ 425153 h 667008"/>
                <a:gd name="connsiteX1" fmla="*/ 887832 w 920011"/>
                <a:gd name="connsiteY1" fmla="*/ 279847 h 667008"/>
                <a:gd name="connsiteX2" fmla="*/ 742525 w 920011"/>
                <a:gd name="connsiteY2" fmla="*/ 206793 h 667008"/>
                <a:gd name="connsiteX3" fmla="*/ 685517 w 920011"/>
                <a:gd name="connsiteY3" fmla="*/ 248511 h 667008"/>
                <a:gd name="connsiteX4" fmla="*/ 685517 w 920011"/>
                <a:gd name="connsiteY4" fmla="*/ 41508 h 667008"/>
                <a:gd name="connsiteX5" fmla="*/ 545905 w 920011"/>
                <a:gd name="connsiteY5" fmla="*/ 41508 h 667008"/>
                <a:gd name="connsiteX6" fmla="*/ 547515 w 920011"/>
                <a:gd name="connsiteY6" fmla="*/ 64509 h 667008"/>
                <a:gd name="connsiteX7" fmla="*/ 363512 w 920011"/>
                <a:gd name="connsiteY7" fmla="*/ 248511 h 667008"/>
                <a:gd name="connsiteX8" fmla="*/ 179510 w 920011"/>
                <a:gd name="connsiteY8" fmla="*/ 64509 h 667008"/>
                <a:gd name="connsiteX9" fmla="*/ 181120 w 920011"/>
                <a:gd name="connsiteY9" fmla="*/ 41508 h 667008"/>
                <a:gd name="connsiteX10" fmla="*/ 41508 w 920011"/>
                <a:gd name="connsiteY10" fmla="*/ 41508 h 667008"/>
                <a:gd name="connsiteX11" fmla="*/ 41508 w 920011"/>
                <a:gd name="connsiteY11" fmla="*/ 639516 h 667008"/>
                <a:gd name="connsiteX12" fmla="*/ 685517 w 920011"/>
                <a:gd name="connsiteY12" fmla="*/ 639516 h 667008"/>
                <a:gd name="connsiteX13" fmla="*/ 685517 w 920011"/>
                <a:gd name="connsiteY13" fmla="*/ 386513 h 667008"/>
                <a:gd name="connsiteX14" fmla="*/ 693797 w 920011"/>
                <a:gd name="connsiteY14" fmla="*/ 396633 h 667008"/>
                <a:gd name="connsiteX15" fmla="*/ 698167 w 920011"/>
                <a:gd name="connsiteY15" fmla="*/ 403303 h 667008"/>
                <a:gd name="connsiteX16" fmla="*/ 800518 w 920011"/>
                <a:gd name="connsiteY16" fmla="*/ 429753 h 667008"/>
                <a:gd name="connsiteX17" fmla="*/ 811788 w 920011"/>
                <a:gd name="connsiteY17" fmla="*/ 426303 h 66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11" h="667008">
                  <a:moveTo>
                    <a:pt x="814778" y="425153"/>
                  </a:moveTo>
                  <a:cubicBezTo>
                    <a:pt x="875076" y="405200"/>
                    <a:pt x="907784" y="340144"/>
                    <a:pt x="887832" y="279847"/>
                  </a:cubicBezTo>
                  <a:cubicBezTo>
                    <a:pt x="867879" y="219549"/>
                    <a:pt x="802823" y="186843"/>
                    <a:pt x="742525" y="206793"/>
                  </a:cubicBezTo>
                  <a:cubicBezTo>
                    <a:pt x="719617" y="214374"/>
                    <a:pt x="699671" y="228968"/>
                    <a:pt x="685517" y="248511"/>
                  </a:cubicBezTo>
                  <a:lnTo>
                    <a:pt x="685517" y="41508"/>
                  </a:lnTo>
                  <a:lnTo>
                    <a:pt x="545905" y="41508"/>
                  </a:lnTo>
                  <a:cubicBezTo>
                    <a:pt x="546914" y="49135"/>
                    <a:pt x="547453" y="56815"/>
                    <a:pt x="547515" y="64509"/>
                  </a:cubicBezTo>
                  <a:cubicBezTo>
                    <a:pt x="547515" y="166131"/>
                    <a:pt x="465135" y="248511"/>
                    <a:pt x="363512" y="248511"/>
                  </a:cubicBezTo>
                  <a:cubicBezTo>
                    <a:pt x="261890" y="248511"/>
                    <a:pt x="179510" y="166131"/>
                    <a:pt x="179510" y="64509"/>
                  </a:cubicBezTo>
                  <a:cubicBezTo>
                    <a:pt x="179572" y="56815"/>
                    <a:pt x="180110" y="49135"/>
                    <a:pt x="181120" y="41508"/>
                  </a:cubicBezTo>
                  <a:lnTo>
                    <a:pt x="41508" y="41508"/>
                  </a:lnTo>
                  <a:lnTo>
                    <a:pt x="41508" y="639516"/>
                  </a:lnTo>
                  <a:lnTo>
                    <a:pt x="685517" y="639516"/>
                  </a:lnTo>
                  <a:lnTo>
                    <a:pt x="685517" y="386513"/>
                  </a:lnTo>
                  <a:cubicBezTo>
                    <a:pt x="688081" y="390043"/>
                    <a:pt x="690846" y="393422"/>
                    <a:pt x="693797" y="396633"/>
                  </a:cubicBezTo>
                  <a:cubicBezTo>
                    <a:pt x="695036" y="398990"/>
                    <a:pt x="696499" y="401224"/>
                    <a:pt x="698167" y="403303"/>
                  </a:cubicBezTo>
                  <a:cubicBezTo>
                    <a:pt x="725353" y="429337"/>
                    <a:pt x="764122" y="439358"/>
                    <a:pt x="800518" y="429753"/>
                  </a:cubicBezTo>
                  <a:cubicBezTo>
                    <a:pt x="804428" y="429753"/>
                    <a:pt x="808108" y="427453"/>
                    <a:pt x="811788" y="426303"/>
                  </a:cubicBezTo>
                  <a:close/>
                </a:path>
              </a:pathLst>
            </a:custGeom>
            <a:solidFill>
              <a:srgbClr val="0072C0"/>
            </a:solidFill>
            <a:ln w="22920" cap="flat">
              <a:noFill/>
              <a:prstDash val="solid"/>
              <a:miter/>
            </a:ln>
          </p:spPr>
          <p:txBody>
            <a:bodyPr rtlCol="0" anchor="ctr"/>
            <a:lstStyle/>
            <a:p>
              <a:endParaRPr lang="en-US">
                <a:solidFill>
                  <a:srgbClr val="0072C0"/>
                </a:solidFill>
              </a:endParaRPr>
            </a:p>
          </p:txBody>
        </p:sp>
        <p:sp>
          <p:nvSpPr>
            <p:cNvPr id="9" name="Freeform: Shape 8">
              <a:extLst>
                <a:ext uri="{FF2B5EF4-FFF2-40B4-BE49-F238E27FC236}">
                  <a16:creationId xmlns:a16="http://schemas.microsoft.com/office/drawing/2014/main" id="{8F42A7E1-33C4-40A0-B709-A2B8B546B889}"/>
                </a:ext>
              </a:extLst>
            </p:cNvPr>
            <p:cNvSpPr/>
            <p:nvPr/>
          </p:nvSpPr>
          <p:spPr>
            <a:xfrm>
              <a:off x="6134383" y="3124808"/>
              <a:ext cx="667008" cy="874011"/>
            </a:xfrm>
            <a:custGeom>
              <a:avLst/>
              <a:gdLst>
                <a:gd name="connsiteX0" fmla="*/ 386513 w 667008"/>
                <a:gd name="connsiteY0" fmla="*/ 247104 h 874011"/>
                <a:gd name="connsiteX1" fmla="*/ 396633 w 667008"/>
                <a:gd name="connsiteY1" fmla="*/ 238594 h 874011"/>
                <a:gd name="connsiteX2" fmla="*/ 403303 w 667008"/>
                <a:gd name="connsiteY2" fmla="*/ 234224 h 874011"/>
                <a:gd name="connsiteX3" fmla="*/ 427683 w 667008"/>
                <a:gd name="connsiteY3" fmla="*/ 121293 h 874011"/>
                <a:gd name="connsiteX4" fmla="*/ 427683 w 667008"/>
                <a:gd name="connsiteY4" fmla="*/ 117843 h 874011"/>
                <a:gd name="connsiteX5" fmla="*/ 280691 w 667008"/>
                <a:gd name="connsiteY5" fmla="*/ 48246 h 874011"/>
                <a:gd name="connsiteX6" fmla="*/ 211094 w 667008"/>
                <a:gd name="connsiteY6" fmla="*/ 195239 h 874011"/>
                <a:gd name="connsiteX7" fmla="*/ 248511 w 667008"/>
                <a:gd name="connsiteY7" fmla="*/ 247104 h 874011"/>
                <a:gd name="connsiteX8" fmla="*/ 41508 w 667008"/>
                <a:gd name="connsiteY8" fmla="*/ 247104 h 874011"/>
                <a:gd name="connsiteX9" fmla="*/ 41508 w 667008"/>
                <a:gd name="connsiteY9" fmla="*/ 341405 h 874011"/>
                <a:gd name="connsiteX10" fmla="*/ 64509 w 667008"/>
                <a:gd name="connsiteY10" fmla="*/ 340025 h 874011"/>
                <a:gd name="connsiteX11" fmla="*/ 248511 w 667008"/>
                <a:gd name="connsiteY11" fmla="*/ 524028 h 874011"/>
                <a:gd name="connsiteX12" fmla="*/ 64509 w 667008"/>
                <a:gd name="connsiteY12" fmla="*/ 708030 h 874011"/>
                <a:gd name="connsiteX13" fmla="*/ 41508 w 667008"/>
                <a:gd name="connsiteY13" fmla="*/ 706420 h 874011"/>
                <a:gd name="connsiteX14" fmla="*/ 41508 w 667008"/>
                <a:gd name="connsiteY14" fmla="*/ 845112 h 874011"/>
                <a:gd name="connsiteX15" fmla="*/ 639516 w 667008"/>
                <a:gd name="connsiteY15" fmla="*/ 845112 h 874011"/>
                <a:gd name="connsiteX16" fmla="*/ 639516 w 667008"/>
                <a:gd name="connsiteY16" fmla="*/ 247104 h 874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7008" h="874011">
                  <a:moveTo>
                    <a:pt x="386513" y="247104"/>
                  </a:moveTo>
                  <a:cubicBezTo>
                    <a:pt x="390082" y="244508"/>
                    <a:pt x="393463" y="241665"/>
                    <a:pt x="396633" y="238594"/>
                  </a:cubicBezTo>
                  <a:cubicBezTo>
                    <a:pt x="399144" y="237635"/>
                    <a:pt x="401422" y="236145"/>
                    <a:pt x="403303" y="234224"/>
                  </a:cubicBezTo>
                  <a:cubicBezTo>
                    <a:pt x="431575" y="203926"/>
                    <a:pt x="440936" y="160556"/>
                    <a:pt x="427683" y="121293"/>
                  </a:cubicBezTo>
                  <a:lnTo>
                    <a:pt x="427683" y="117843"/>
                  </a:lnTo>
                  <a:cubicBezTo>
                    <a:pt x="406311" y="58033"/>
                    <a:pt x="340501" y="26874"/>
                    <a:pt x="280691" y="48246"/>
                  </a:cubicBezTo>
                  <a:cubicBezTo>
                    <a:pt x="220881" y="69618"/>
                    <a:pt x="189722" y="135429"/>
                    <a:pt x="211094" y="195239"/>
                  </a:cubicBezTo>
                  <a:cubicBezTo>
                    <a:pt x="218410" y="215718"/>
                    <a:pt x="231385" y="233702"/>
                    <a:pt x="248511" y="247104"/>
                  </a:cubicBezTo>
                  <a:lnTo>
                    <a:pt x="41508" y="247104"/>
                  </a:lnTo>
                  <a:lnTo>
                    <a:pt x="41508" y="341405"/>
                  </a:lnTo>
                  <a:cubicBezTo>
                    <a:pt x="49140" y="340481"/>
                    <a:pt x="56822" y="340021"/>
                    <a:pt x="64509" y="340025"/>
                  </a:cubicBezTo>
                  <a:cubicBezTo>
                    <a:pt x="166131" y="340025"/>
                    <a:pt x="248511" y="422406"/>
                    <a:pt x="248511" y="524028"/>
                  </a:cubicBezTo>
                  <a:cubicBezTo>
                    <a:pt x="248511" y="625650"/>
                    <a:pt x="166131" y="708030"/>
                    <a:pt x="64509" y="708030"/>
                  </a:cubicBezTo>
                  <a:cubicBezTo>
                    <a:pt x="56817" y="707959"/>
                    <a:pt x="49135" y="707423"/>
                    <a:pt x="41508" y="706420"/>
                  </a:cubicBezTo>
                  <a:lnTo>
                    <a:pt x="41508" y="845112"/>
                  </a:lnTo>
                  <a:lnTo>
                    <a:pt x="639516" y="845112"/>
                  </a:lnTo>
                  <a:lnTo>
                    <a:pt x="639516" y="247104"/>
                  </a:lnTo>
                  <a:close/>
                </a:path>
              </a:pathLst>
            </a:custGeom>
            <a:solidFill>
              <a:srgbClr val="0072C0"/>
            </a:solidFill>
            <a:ln w="22920" cap="flat">
              <a:noFill/>
              <a:prstDash val="solid"/>
              <a:miter/>
            </a:ln>
          </p:spPr>
          <p:txBody>
            <a:bodyPr rtlCol="0" anchor="ctr"/>
            <a:lstStyle/>
            <a:p>
              <a:endParaRPr lang="en-US">
                <a:solidFill>
                  <a:srgbClr val="0072C0"/>
                </a:solidFill>
              </a:endParaRPr>
            </a:p>
          </p:txBody>
        </p:sp>
        <p:sp>
          <p:nvSpPr>
            <p:cNvPr id="11" name="Freeform: Shape 10">
              <a:extLst>
                <a:ext uri="{FF2B5EF4-FFF2-40B4-BE49-F238E27FC236}">
                  <a16:creationId xmlns:a16="http://schemas.microsoft.com/office/drawing/2014/main" id="{ACB9A0C2-3F14-408D-BCF0-8B70B39F3A39}"/>
                </a:ext>
              </a:extLst>
            </p:cNvPr>
            <p:cNvSpPr/>
            <p:nvPr/>
          </p:nvSpPr>
          <p:spPr>
            <a:xfrm>
              <a:off x="5421374" y="2617395"/>
              <a:ext cx="713009" cy="920012"/>
            </a:xfrm>
            <a:custGeom>
              <a:avLst/>
              <a:gdLst>
                <a:gd name="connsiteX0" fmla="*/ 685517 w 713009"/>
                <a:gd name="connsiteY0" fmla="*/ 280251 h 920011"/>
                <a:gd name="connsiteX1" fmla="*/ 685517 w 713009"/>
                <a:gd name="connsiteY1" fmla="*/ 41508 h 920011"/>
                <a:gd name="connsiteX2" fmla="*/ 41508 w 713009"/>
                <a:gd name="connsiteY2" fmla="*/ 41508 h 920011"/>
                <a:gd name="connsiteX3" fmla="*/ 41508 w 713009"/>
                <a:gd name="connsiteY3" fmla="*/ 685517 h 920011"/>
                <a:gd name="connsiteX4" fmla="*/ 294512 w 713009"/>
                <a:gd name="connsiteY4" fmla="*/ 685517 h 920011"/>
                <a:gd name="connsiteX5" fmla="*/ 248511 w 713009"/>
                <a:gd name="connsiteY5" fmla="*/ 777518 h 920011"/>
                <a:gd name="connsiteX6" fmla="*/ 363512 w 713009"/>
                <a:gd name="connsiteY6" fmla="*/ 892519 h 920011"/>
                <a:gd name="connsiteX7" fmla="*/ 478514 w 713009"/>
                <a:gd name="connsiteY7" fmla="*/ 777518 h 920011"/>
                <a:gd name="connsiteX8" fmla="*/ 432513 w 713009"/>
                <a:gd name="connsiteY8" fmla="*/ 685517 h 920011"/>
                <a:gd name="connsiteX9" fmla="*/ 685517 w 713009"/>
                <a:gd name="connsiteY9" fmla="*/ 685517 h 920011"/>
                <a:gd name="connsiteX10" fmla="*/ 685517 w 713009"/>
                <a:gd name="connsiteY10" fmla="*/ 449074 h 920011"/>
                <a:gd name="connsiteX11" fmla="*/ 509564 w 713009"/>
                <a:gd name="connsiteY11" fmla="*/ 449074 h 920011"/>
                <a:gd name="connsiteX12" fmla="*/ 507595 w 713009"/>
                <a:gd name="connsiteY12" fmla="*/ 282220 h 920011"/>
                <a:gd name="connsiteX13" fmla="*/ 509564 w 713009"/>
                <a:gd name="connsiteY13" fmla="*/ 280251 h 920011"/>
                <a:gd name="connsiteX14" fmla="*/ 685517 w 713009"/>
                <a:gd name="connsiteY14" fmla="*/ 280251 h 92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3009" h="920011">
                  <a:moveTo>
                    <a:pt x="685517" y="280251"/>
                  </a:moveTo>
                  <a:lnTo>
                    <a:pt x="685517" y="41508"/>
                  </a:lnTo>
                  <a:lnTo>
                    <a:pt x="41508" y="41508"/>
                  </a:lnTo>
                  <a:lnTo>
                    <a:pt x="41508" y="685517"/>
                  </a:lnTo>
                  <a:lnTo>
                    <a:pt x="294512" y="685517"/>
                  </a:lnTo>
                  <a:cubicBezTo>
                    <a:pt x="265554" y="707236"/>
                    <a:pt x="248511" y="741320"/>
                    <a:pt x="248511" y="777518"/>
                  </a:cubicBezTo>
                  <a:cubicBezTo>
                    <a:pt x="248511" y="841031"/>
                    <a:pt x="299999" y="892519"/>
                    <a:pt x="363512" y="892519"/>
                  </a:cubicBezTo>
                  <a:cubicBezTo>
                    <a:pt x="427025" y="892519"/>
                    <a:pt x="478514" y="841031"/>
                    <a:pt x="478514" y="777518"/>
                  </a:cubicBezTo>
                  <a:cubicBezTo>
                    <a:pt x="478514" y="741320"/>
                    <a:pt x="461471" y="707236"/>
                    <a:pt x="432513" y="685517"/>
                  </a:cubicBezTo>
                  <a:lnTo>
                    <a:pt x="685517" y="685517"/>
                  </a:lnTo>
                  <a:lnTo>
                    <a:pt x="685517" y="449074"/>
                  </a:lnTo>
                  <a:cubicBezTo>
                    <a:pt x="636050" y="495490"/>
                    <a:pt x="559031" y="495490"/>
                    <a:pt x="509564" y="449074"/>
                  </a:cubicBezTo>
                  <a:cubicBezTo>
                    <a:pt x="462945" y="403542"/>
                    <a:pt x="462064" y="328840"/>
                    <a:pt x="507595" y="282220"/>
                  </a:cubicBezTo>
                  <a:cubicBezTo>
                    <a:pt x="508244" y="281556"/>
                    <a:pt x="508900" y="280900"/>
                    <a:pt x="509564" y="280251"/>
                  </a:cubicBezTo>
                  <a:cubicBezTo>
                    <a:pt x="559031" y="233835"/>
                    <a:pt x="636050" y="233835"/>
                    <a:pt x="685517" y="280251"/>
                  </a:cubicBezTo>
                  <a:close/>
                </a:path>
              </a:pathLst>
            </a:custGeom>
            <a:solidFill>
              <a:srgbClr val="0072C0"/>
            </a:solidFill>
            <a:ln w="22920" cap="flat">
              <a:noFill/>
              <a:prstDash val="solid"/>
              <a:miter/>
            </a:ln>
          </p:spPr>
          <p:txBody>
            <a:bodyPr rtlCol="0" anchor="ctr"/>
            <a:lstStyle/>
            <a:p>
              <a:endParaRPr lang="en-US" dirty="0">
                <a:solidFill>
                  <a:srgbClr val="0072C0"/>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6" name="Oval 5">
            <a:extLst>
              <a:ext uri="{FF2B5EF4-FFF2-40B4-BE49-F238E27FC236}">
                <a16:creationId xmlns:a16="http://schemas.microsoft.com/office/drawing/2014/main" id="{944C7085-6E10-457F-86F4-98FCF72A857D}"/>
              </a:ext>
            </a:extLst>
          </p:cNvPr>
          <p:cNvSpPr/>
          <p:nvPr/>
        </p:nvSpPr>
        <p:spPr>
          <a:xfrm>
            <a:off x="-141766" y="113368"/>
            <a:ext cx="1332614" cy="1332614"/>
          </a:xfrm>
          <a:prstGeom prst="ellipse">
            <a:avLst/>
          </a:prstGeom>
          <a:solidFill>
            <a:srgbClr val="F7E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Google Shape;169;p31"/>
          <p:cNvSpPr txBox="1">
            <a:spLocks noGrp="1"/>
          </p:cNvSpPr>
          <p:nvPr>
            <p:ph type="title"/>
          </p:nvPr>
        </p:nvSpPr>
        <p:spPr>
          <a:xfrm>
            <a:off x="524541" y="4475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solidFill>
                  <a:srgbClr val="0072C0"/>
                </a:solidFill>
              </a:rPr>
              <a:t>Activity 4: </a:t>
            </a:r>
            <a:r>
              <a:rPr lang="en" sz="3200" dirty="0">
                <a:solidFill>
                  <a:srgbClr val="0072C0"/>
                </a:solidFill>
              </a:rPr>
              <a:t>Personal values </a:t>
            </a:r>
            <a:br>
              <a:rPr lang="lt-LT" sz="3200" dirty="0">
                <a:solidFill>
                  <a:srgbClr val="0072C0"/>
                </a:solidFill>
              </a:rPr>
            </a:br>
            <a:r>
              <a:rPr lang="en" sz="3200" dirty="0">
                <a:solidFill>
                  <a:srgbClr val="0072C0"/>
                </a:solidFill>
              </a:rPr>
              <a:t>and strengths</a:t>
            </a:r>
            <a:endParaRPr sz="3200" dirty="0">
              <a:solidFill>
                <a:srgbClr val="0072C0"/>
              </a:solidFill>
            </a:endParaRPr>
          </a:p>
        </p:txBody>
      </p:sp>
      <p:sp>
        <p:nvSpPr>
          <p:cNvPr id="170" name="Google Shape;170;p31"/>
          <p:cNvSpPr txBox="1">
            <a:spLocks noGrp="1"/>
          </p:cNvSpPr>
          <p:nvPr>
            <p:ph type="body" idx="1"/>
          </p:nvPr>
        </p:nvSpPr>
        <p:spPr>
          <a:xfrm>
            <a:off x="914212" y="1833425"/>
            <a:ext cx="7159445" cy="2717309"/>
          </a:xfrm>
          <a:prstGeom prst="rect">
            <a:avLst/>
          </a:prstGeom>
        </p:spPr>
        <p:txBody>
          <a:bodyPr spcFirstLastPara="1" wrap="square" lIns="91425" tIns="91425" rIns="91425" bIns="91425" anchor="t" anchorCtr="0">
            <a:normAutofit/>
          </a:bodyPr>
          <a:lstStyle/>
          <a:p>
            <a:pPr marL="0" lvl="0" indent="0" algn="l" rtl="0">
              <a:lnSpc>
                <a:spcPct val="98181"/>
              </a:lnSpc>
              <a:spcBef>
                <a:spcPts val="1000"/>
              </a:spcBef>
              <a:spcAft>
                <a:spcPts val="0"/>
              </a:spcAft>
              <a:buClr>
                <a:schemeClr val="dk1"/>
              </a:buClr>
              <a:buSzPts val="1100"/>
              <a:buFont typeface="Arial"/>
              <a:buNone/>
            </a:pPr>
            <a:r>
              <a:rPr lang="en" sz="2000" dirty="0">
                <a:solidFill>
                  <a:srgbClr val="003679"/>
                </a:solidFill>
                <a:latin typeface="+mn-lt"/>
                <a:ea typeface="Calibri"/>
                <a:cs typeface="Calibri"/>
                <a:sym typeface="Calibri"/>
              </a:rPr>
              <a:t>There is a strong correlation between your personal values and strengths you bring into your team. In this activity you will</a:t>
            </a:r>
            <a:endParaRPr lang="lt-LT" sz="2000" dirty="0">
              <a:solidFill>
                <a:srgbClr val="003679"/>
              </a:solidFill>
              <a:latin typeface="+mn-lt"/>
              <a:ea typeface="Calibri"/>
              <a:cs typeface="Calibri"/>
              <a:sym typeface="Calibri"/>
            </a:endParaRPr>
          </a:p>
          <a:p>
            <a:pPr marL="0" lvl="0" indent="0" algn="l" rtl="0">
              <a:lnSpc>
                <a:spcPct val="98181"/>
              </a:lnSpc>
              <a:spcBef>
                <a:spcPts val="1000"/>
              </a:spcBef>
              <a:spcAft>
                <a:spcPts val="0"/>
              </a:spcAft>
              <a:buClr>
                <a:schemeClr val="dk1"/>
              </a:buClr>
              <a:buSzPts val="1100"/>
              <a:buFont typeface="Arial"/>
              <a:buNone/>
            </a:pPr>
            <a:endParaRPr sz="2000" dirty="0">
              <a:solidFill>
                <a:schemeClr val="dk1"/>
              </a:solidFill>
              <a:latin typeface="+mn-lt"/>
              <a:ea typeface="Calibri"/>
              <a:cs typeface="Calibri"/>
              <a:sym typeface="Calibri"/>
            </a:endParaRPr>
          </a:p>
          <a:p>
            <a:pPr marL="342900" lvl="0" algn="l" rtl="0">
              <a:lnSpc>
                <a:spcPct val="98181"/>
              </a:lnSpc>
              <a:spcBef>
                <a:spcPts val="500"/>
              </a:spcBef>
              <a:spcAft>
                <a:spcPts val="0"/>
              </a:spcAft>
              <a:buClr>
                <a:srgbClr val="0072C0"/>
              </a:buClr>
              <a:buSzPts val="1100"/>
              <a:buFont typeface="Wingdings" panose="05000000000000000000" pitchFamily="2" charset="2"/>
              <a:buChar char="ü"/>
            </a:pPr>
            <a:r>
              <a:rPr lang="en-US" sz="2000" i="1" dirty="0">
                <a:solidFill>
                  <a:srgbClr val="0072C0"/>
                </a:solidFill>
                <a:latin typeface="+mn-lt"/>
                <a:ea typeface="Calibri"/>
                <a:cs typeface="Calibri"/>
                <a:sym typeface="Calibri"/>
              </a:rPr>
              <a:t>Reflect on your values</a:t>
            </a:r>
          </a:p>
          <a:p>
            <a:pPr marL="342900" lvl="0" algn="l" rtl="0">
              <a:lnSpc>
                <a:spcPct val="98181"/>
              </a:lnSpc>
              <a:spcBef>
                <a:spcPts val="500"/>
              </a:spcBef>
              <a:spcAft>
                <a:spcPts val="0"/>
              </a:spcAft>
              <a:buClr>
                <a:srgbClr val="0072C0"/>
              </a:buClr>
              <a:buSzPts val="1100"/>
              <a:buFont typeface="Wingdings" panose="05000000000000000000" pitchFamily="2" charset="2"/>
              <a:buChar char="ü"/>
            </a:pPr>
            <a:r>
              <a:rPr lang="en-US" sz="2000" i="1" dirty="0">
                <a:solidFill>
                  <a:srgbClr val="0072C0"/>
                </a:solidFill>
                <a:latin typeface="+mn-lt"/>
                <a:ea typeface="Calibri"/>
                <a:cs typeface="Calibri"/>
                <a:sym typeface="Calibri"/>
              </a:rPr>
              <a:t>Reflect on your strengths as a team member</a:t>
            </a:r>
          </a:p>
          <a:p>
            <a:pPr marL="342900" lvl="0" algn="l" rtl="0">
              <a:lnSpc>
                <a:spcPct val="98181"/>
              </a:lnSpc>
              <a:spcBef>
                <a:spcPts val="500"/>
              </a:spcBef>
              <a:spcAft>
                <a:spcPts val="0"/>
              </a:spcAft>
              <a:buClr>
                <a:srgbClr val="0072C0"/>
              </a:buClr>
              <a:buSzPts val="1100"/>
              <a:buFont typeface="Wingdings" panose="05000000000000000000" pitchFamily="2" charset="2"/>
              <a:buChar char="ü"/>
            </a:pPr>
            <a:r>
              <a:rPr lang="en-US" sz="2000" i="1" dirty="0">
                <a:solidFill>
                  <a:srgbClr val="0072C0"/>
                </a:solidFill>
                <a:latin typeface="+mn-lt"/>
                <a:ea typeface="Calibri"/>
                <a:cs typeface="Calibri"/>
                <a:sym typeface="Calibri"/>
              </a:rPr>
              <a:t>Start developing your team culture</a:t>
            </a:r>
          </a:p>
          <a:p>
            <a:pPr marL="0" lvl="0" indent="0" algn="l" rtl="0">
              <a:spcBef>
                <a:spcPts val="0"/>
              </a:spcBef>
              <a:spcAft>
                <a:spcPts val="1200"/>
              </a:spcAft>
              <a:buNone/>
            </a:pPr>
            <a:endParaRPr dirty="0">
              <a:latin typeface="+mn-lt"/>
            </a:endParaRPr>
          </a:p>
        </p:txBody>
      </p:sp>
      <p:pic>
        <p:nvPicPr>
          <p:cNvPr id="7" name="Google Shape;139;p27">
            <a:extLst>
              <a:ext uri="{FF2B5EF4-FFF2-40B4-BE49-F238E27FC236}">
                <a16:creationId xmlns:a16="http://schemas.microsoft.com/office/drawing/2014/main" id="{A1714FA7-FC62-431A-A212-900AE1B40309}"/>
              </a:ext>
            </a:extLst>
          </p:cNvPr>
          <p:cNvPicPr preferRelativeResize="0"/>
          <p:nvPr/>
        </p:nvPicPr>
        <p:blipFill>
          <a:blip r:embed="rId3">
            <a:alphaModFix/>
          </a:blip>
          <a:stretch>
            <a:fillRect/>
          </a:stretch>
        </p:blipFill>
        <p:spPr>
          <a:xfrm>
            <a:off x="7028301" y="238050"/>
            <a:ext cx="1917225" cy="779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3" name="Oval 12">
            <a:extLst>
              <a:ext uri="{FF2B5EF4-FFF2-40B4-BE49-F238E27FC236}">
                <a16:creationId xmlns:a16="http://schemas.microsoft.com/office/drawing/2014/main" id="{F3B80916-8C8E-403A-A2FC-869AAD49596F}"/>
              </a:ext>
            </a:extLst>
          </p:cNvPr>
          <p:cNvSpPr/>
          <p:nvPr/>
        </p:nvSpPr>
        <p:spPr>
          <a:xfrm>
            <a:off x="-141766" y="113368"/>
            <a:ext cx="1332614" cy="1332614"/>
          </a:xfrm>
          <a:prstGeom prst="ellipse">
            <a:avLst/>
          </a:prstGeom>
          <a:solidFill>
            <a:srgbClr val="F7E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Google Shape;176;p32"/>
          <p:cNvSpPr txBox="1">
            <a:spLocks noGrp="1"/>
          </p:cNvSpPr>
          <p:nvPr>
            <p:ph type="title"/>
          </p:nvPr>
        </p:nvSpPr>
        <p:spPr>
          <a:xfrm>
            <a:off x="474732" y="457007"/>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solidFill>
                  <a:srgbClr val="0072C0"/>
                </a:solidFill>
              </a:rPr>
              <a:t>Activity 5: </a:t>
            </a:r>
            <a:r>
              <a:rPr lang="en" sz="3200" dirty="0">
                <a:solidFill>
                  <a:srgbClr val="0072C0"/>
                </a:solidFill>
              </a:rPr>
              <a:t>Concept of  “challenge”</a:t>
            </a:r>
            <a:endParaRPr sz="3200" dirty="0">
              <a:solidFill>
                <a:srgbClr val="0072C0"/>
              </a:solidFill>
            </a:endParaRPr>
          </a:p>
        </p:txBody>
      </p:sp>
      <p:sp>
        <p:nvSpPr>
          <p:cNvPr id="177" name="Google Shape;177;p32"/>
          <p:cNvSpPr txBox="1">
            <a:spLocks noGrp="1"/>
          </p:cNvSpPr>
          <p:nvPr>
            <p:ph type="body" idx="1"/>
          </p:nvPr>
        </p:nvSpPr>
        <p:spPr>
          <a:xfrm>
            <a:off x="857505" y="2152036"/>
            <a:ext cx="3999900" cy="1373474"/>
          </a:xfrm>
          <a:prstGeom prst="rect">
            <a:avLst/>
          </a:prstGeom>
        </p:spPr>
        <p:txBody>
          <a:bodyPr spcFirstLastPara="1" wrap="square" lIns="91425" tIns="91425" rIns="91425" bIns="91425" anchor="t" anchorCtr="0">
            <a:normAutofit/>
          </a:bodyPr>
          <a:lstStyle/>
          <a:p>
            <a:pPr marL="0" lvl="0" indent="0" algn="l" rtl="0">
              <a:lnSpc>
                <a:spcPct val="50000"/>
              </a:lnSpc>
              <a:spcBef>
                <a:spcPts val="1000"/>
              </a:spcBef>
              <a:spcAft>
                <a:spcPts val="0"/>
              </a:spcAft>
              <a:buClr>
                <a:schemeClr val="dk1"/>
              </a:buClr>
              <a:buSzPts val="1100"/>
              <a:buFont typeface="Arial"/>
              <a:buNone/>
            </a:pPr>
            <a:r>
              <a:rPr lang="en" sz="2800" dirty="0">
                <a:solidFill>
                  <a:srgbClr val="003679"/>
                </a:solidFill>
                <a:latin typeface="+mn-lt"/>
                <a:ea typeface="Calibri"/>
                <a:cs typeface="Calibri"/>
                <a:sym typeface="Calibri"/>
              </a:rPr>
              <a:t>Find synonyms</a:t>
            </a:r>
            <a:endParaRPr lang="lt-LT" sz="2800" dirty="0">
              <a:solidFill>
                <a:srgbClr val="003679"/>
              </a:solidFill>
              <a:latin typeface="+mn-lt"/>
              <a:ea typeface="Calibri"/>
              <a:cs typeface="Calibri"/>
              <a:sym typeface="Calibri"/>
            </a:endParaRPr>
          </a:p>
          <a:p>
            <a:pPr marL="0" lvl="0" indent="0" algn="l" rtl="0">
              <a:lnSpc>
                <a:spcPct val="50000"/>
              </a:lnSpc>
              <a:spcBef>
                <a:spcPts val="1000"/>
              </a:spcBef>
              <a:spcAft>
                <a:spcPts val="0"/>
              </a:spcAft>
              <a:buClr>
                <a:schemeClr val="dk1"/>
              </a:buClr>
              <a:buSzPts val="1100"/>
              <a:buFont typeface="Arial"/>
              <a:buNone/>
            </a:pPr>
            <a:r>
              <a:rPr lang="en" sz="2800" dirty="0">
                <a:solidFill>
                  <a:srgbClr val="003679"/>
                </a:solidFill>
                <a:latin typeface="+mn-lt"/>
                <a:ea typeface="Calibri"/>
                <a:cs typeface="Calibri"/>
                <a:sym typeface="Calibri"/>
              </a:rPr>
              <a:t>to “challenge”?</a:t>
            </a:r>
            <a:endParaRPr sz="2800" dirty="0">
              <a:solidFill>
                <a:srgbClr val="003679"/>
              </a:solidFill>
              <a:latin typeface="+mn-lt"/>
              <a:ea typeface="Calibri"/>
              <a:cs typeface="Calibri"/>
              <a:sym typeface="Calibri"/>
            </a:endParaRPr>
          </a:p>
        </p:txBody>
      </p:sp>
      <p:pic>
        <p:nvPicPr>
          <p:cNvPr id="7" name="Google Shape;139;p27">
            <a:extLst>
              <a:ext uri="{FF2B5EF4-FFF2-40B4-BE49-F238E27FC236}">
                <a16:creationId xmlns:a16="http://schemas.microsoft.com/office/drawing/2014/main" id="{1B1DDB6E-55ED-4503-B958-E33C3234A8B2}"/>
              </a:ext>
            </a:extLst>
          </p:cNvPr>
          <p:cNvPicPr preferRelativeResize="0"/>
          <p:nvPr/>
        </p:nvPicPr>
        <p:blipFill>
          <a:blip r:embed="rId3">
            <a:alphaModFix/>
          </a:blip>
          <a:stretch>
            <a:fillRect/>
          </a:stretch>
        </p:blipFill>
        <p:spPr>
          <a:xfrm>
            <a:off x="7028301" y="238050"/>
            <a:ext cx="1917225" cy="779675"/>
          </a:xfrm>
          <a:prstGeom prst="rect">
            <a:avLst/>
          </a:prstGeom>
          <a:noFill/>
          <a:ln>
            <a:noFill/>
          </a:ln>
        </p:spPr>
      </p:pic>
      <p:sp>
        <p:nvSpPr>
          <p:cNvPr id="2" name="Rectangle 1">
            <a:extLst>
              <a:ext uri="{FF2B5EF4-FFF2-40B4-BE49-F238E27FC236}">
                <a16:creationId xmlns:a16="http://schemas.microsoft.com/office/drawing/2014/main" id="{B7414C4A-2872-41E4-87B9-2C4033E7A0DB}"/>
              </a:ext>
            </a:extLst>
          </p:cNvPr>
          <p:cNvSpPr/>
          <p:nvPr/>
        </p:nvSpPr>
        <p:spPr>
          <a:xfrm>
            <a:off x="4473140" y="2111757"/>
            <a:ext cx="2629786" cy="1796288"/>
          </a:xfrm>
          <a:prstGeom prst="rect">
            <a:avLst/>
          </a:prstGeom>
          <a:solidFill>
            <a:srgbClr val="F7E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368DB5-AECE-4EF3-BE3C-EB3BCE2932A3}"/>
              </a:ext>
            </a:extLst>
          </p:cNvPr>
          <p:cNvSpPr/>
          <p:nvPr/>
        </p:nvSpPr>
        <p:spPr>
          <a:xfrm>
            <a:off x="3913344" y="2671739"/>
            <a:ext cx="3848612" cy="1098698"/>
          </a:xfrm>
          <a:prstGeom prst="rect">
            <a:avLst/>
          </a:prstGeom>
          <a:solidFill>
            <a:srgbClr val="0072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6087B6B-FFE5-43B1-8DCF-0A0C786AA549}"/>
              </a:ext>
            </a:extLst>
          </p:cNvPr>
          <p:cNvSpPr/>
          <p:nvPr/>
        </p:nvSpPr>
        <p:spPr>
          <a:xfrm>
            <a:off x="3289571" y="3280143"/>
            <a:ext cx="4996924" cy="694660"/>
          </a:xfrm>
          <a:prstGeom prst="rect">
            <a:avLst/>
          </a:prstGeom>
          <a:solidFill>
            <a:srgbClr val="0072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AEBE938-DCC4-4C81-90C2-57876CBF03A0}"/>
              </a:ext>
            </a:extLst>
          </p:cNvPr>
          <p:cNvSpPr/>
          <p:nvPr/>
        </p:nvSpPr>
        <p:spPr>
          <a:xfrm>
            <a:off x="2743766" y="3888547"/>
            <a:ext cx="6088534" cy="694660"/>
          </a:xfrm>
          <a:prstGeom prst="rect">
            <a:avLst/>
          </a:prstGeom>
          <a:solidFill>
            <a:srgbClr val="0072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307F76B-B3A5-4658-8D2C-09CA00F96460}"/>
              </a:ext>
            </a:extLst>
          </p:cNvPr>
          <p:cNvSpPr/>
          <p:nvPr/>
        </p:nvSpPr>
        <p:spPr>
          <a:xfrm>
            <a:off x="4866278" y="2160916"/>
            <a:ext cx="1942744" cy="461665"/>
          </a:xfrm>
          <a:prstGeom prst="rect">
            <a:avLst/>
          </a:prstGeom>
        </p:spPr>
        <p:txBody>
          <a:bodyPr wrap="square">
            <a:spAutoFit/>
          </a:bodyPr>
          <a:lstStyle/>
          <a:p>
            <a:pPr algn="ctr"/>
            <a:r>
              <a:rPr lang="en" sz="2400" dirty="0">
                <a:solidFill>
                  <a:srgbClr val="003679"/>
                </a:solidFill>
                <a:ea typeface="Calibri"/>
                <a:cs typeface="Calibri"/>
                <a:sym typeface="Calibri"/>
              </a:rPr>
              <a:t>challenge</a:t>
            </a:r>
            <a:endParaRPr lang="en-US" sz="2400" dirty="0">
              <a:solidFill>
                <a:srgbClr val="00367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7" name="Oval 6">
            <a:extLst>
              <a:ext uri="{FF2B5EF4-FFF2-40B4-BE49-F238E27FC236}">
                <a16:creationId xmlns:a16="http://schemas.microsoft.com/office/drawing/2014/main" id="{D71353FC-F3CE-4713-9B91-287133DD3448}"/>
              </a:ext>
            </a:extLst>
          </p:cNvPr>
          <p:cNvSpPr/>
          <p:nvPr/>
        </p:nvSpPr>
        <p:spPr>
          <a:xfrm>
            <a:off x="-141766" y="113368"/>
            <a:ext cx="1332614" cy="1332614"/>
          </a:xfrm>
          <a:prstGeom prst="ellipse">
            <a:avLst/>
          </a:prstGeom>
          <a:solidFill>
            <a:srgbClr val="F7E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Google Shape;185;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4375"/>
              <a:buFont typeface="Arial"/>
              <a:buNone/>
            </a:pPr>
            <a:r>
              <a:rPr lang="en" sz="3200" b="1" dirty="0">
                <a:solidFill>
                  <a:srgbClr val="0072C0"/>
                </a:solidFill>
              </a:rPr>
              <a:t>Activity 5: </a:t>
            </a:r>
            <a:r>
              <a:rPr lang="en" sz="3200" dirty="0">
                <a:solidFill>
                  <a:srgbClr val="0072C0"/>
                </a:solidFill>
              </a:rPr>
              <a:t>Concept of  “challenge”</a:t>
            </a:r>
            <a:endParaRPr sz="3200" dirty="0">
              <a:solidFill>
                <a:srgbClr val="0072C0"/>
              </a:solidFill>
            </a:endParaRPr>
          </a:p>
          <a:p>
            <a:pPr marL="0" lvl="0" indent="0" algn="l" rtl="0">
              <a:spcBef>
                <a:spcPts val="0"/>
              </a:spcBef>
              <a:spcAft>
                <a:spcPts val="0"/>
              </a:spcAft>
              <a:buNone/>
            </a:pPr>
            <a:endParaRPr dirty="0">
              <a:solidFill>
                <a:srgbClr val="0072C0"/>
              </a:solidFill>
            </a:endParaRPr>
          </a:p>
        </p:txBody>
      </p:sp>
      <p:sp>
        <p:nvSpPr>
          <p:cNvPr id="186" name="Google Shape;186;p33"/>
          <p:cNvSpPr txBox="1">
            <a:spLocks noGrp="1"/>
          </p:cNvSpPr>
          <p:nvPr>
            <p:ph type="body" idx="1"/>
          </p:nvPr>
        </p:nvSpPr>
        <p:spPr>
          <a:xfrm>
            <a:off x="850416" y="1542336"/>
            <a:ext cx="4012207" cy="3416400"/>
          </a:xfrm>
          <a:prstGeom prst="rect">
            <a:avLst/>
          </a:prstGeom>
        </p:spPr>
        <p:txBody>
          <a:bodyPr spcFirstLastPara="1" wrap="square" lIns="91425" tIns="91425" rIns="91425" bIns="91425" anchor="t" anchorCtr="0">
            <a:normAutofit/>
          </a:bodyPr>
          <a:lstStyle/>
          <a:p>
            <a:pPr marL="0" lvl="0" indent="0" algn="l" rtl="0">
              <a:lnSpc>
                <a:spcPct val="98181"/>
              </a:lnSpc>
              <a:spcBef>
                <a:spcPts val="1000"/>
              </a:spcBef>
              <a:spcAft>
                <a:spcPts val="0"/>
              </a:spcAft>
              <a:buClr>
                <a:schemeClr val="dk1"/>
              </a:buClr>
              <a:buSzPts val="1100"/>
              <a:buFont typeface="Arial"/>
              <a:buNone/>
            </a:pPr>
            <a:r>
              <a:rPr lang="en" sz="2000" dirty="0">
                <a:solidFill>
                  <a:srgbClr val="003679"/>
                </a:solidFill>
                <a:latin typeface="+mn-lt"/>
                <a:ea typeface="Calibri"/>
                <a:cs typeface="Calibri"/>
                <a:sym typeface="Calibri"/>
              </a:rPr>
              <a:t>Think of challenges in different perspectives considering:</a:t>
            </a:r>
            <a:endParaRPr sz="2000" dirty="0">
              <a:solidFill>
                <a:srgbClr val="003679"/>
              </a:solidFill>
              <a:latin typeface="+mn-lt"/>
              <a:ea typeface="Calibri"/>
              <a:cs typeface="Calibri"/>
              <a:sym typeface="Calibri"/>
            </a:endParaRPr>
          </a:p>
          <a:p>
            <a:pPr marL="0" lvl="0" indent="0" algn="l" rtl="0">
              <a:lnSpc>
                <a:spcPct val="98181"/>
              </a:lnSpc>
              <a:spcBef>
                <a:spcPts val="1000"/>
              </a:spcBef>
              <a:spcAft>
                <a:spcPts val="0"/>
              </a:spcAft>
              <a:buClr>
                <a:schemeClr val="dk1"/>
              </a:buClr>
              <a:buSzPts val="1100"/>
              <a:buFont typeface="Arial"/>
              <a:buNone/>
            </a:pPr>
            <a:r>
              <a:rPr lang="en" sz="2000" b="1" dirty="0">
                <a:solidFill>
                  <a:srgbClr val="003679"/>
                </a:solidFill>
                <a:latin typeface="+mn-lt"/>
              </a:rPr>
              <a:t>1.</a:t>
            </a:r>
            <a:r>
              <a:rPr lang="lt-LT" sz="2000" b="1" dirty="0">
                <a:solidFill>
                  <a:srgbClr val="003679"/>
                </a:solidFill>
                <a:latin typeface="+mn-lt"/>
              </a:rPr>
              <a:t> </a:t>
            </a:r>
            <a:r>
              <a:rPr lang="en" sz="2000" dirty="0">
                <a:solidFill>
                  <a:srgbClr val="003679"/>
                </a:solidFill>
                <a:latin typeface="+mn-lt"/>
                <a:ea typeface="Calibri"/>
                <a:cs typeface="Calibri"/>
                <a:sym typeface="Calibri"/>
              </a:rPr>
              <a:t>Time (daily/ weekly/ … )</a:t>
            </a:r>
            <a:endParaRPr sz="2000" dirty="0">
              <a:solidFill>
                <a:srgbClr val="003679"/>
              </a:solidFill>
              <a:latin typeface="+mn-lt"/>
              <a:ea typeface="Calibri"/>
              <a:cs typeface="Calibri"/>
              <a:sym typeface="Calibri"/>
            </a:endParaRPr>
          </a:p>
          <a:p>
            <a:pPr marL="0" lvl="0" indent="0" algn="l" rtl="0">
              <a:lnSpc>
                <a:spcPct val="98181"/>
              </a:lnSpc>
              <a:spcBef>
                <a:spcPts val="1000"/>
              </a:spcBef>
              <a:spcAft>
                <a:spcPts val="0"/>
              </a:spcAft>
              <a:buClr>
                <a:schemeClr val="dk1"/>
              </a:buClr>
              <a:buSzPts val="1100"/>
              <a:buFont typeface="Arial"/>
              <a:buNone/>
            </a:pPr>
            <a:r>
              <a:rPr lang="en" sz="2000" b="1" dirty="0">
                <a:solidFill>
                  <a:srgbClr val="003679"/>
                </a:solidFill>
                <a:latin typeface="+mn-lt"/>
              </a:rPr>
              <a:t>2.</a:t>
            </a:r>
            <a:r>
              <a:rPr lang="lt-LT" sz="2000" b="1" dirty="0">
                <a:solidFill>
                  <a:srgbClr val="003679"/>
                </a:solidFill>
                <a:latin typeface="+mn-lt"/>
              </a:rPr>
              <a:t> </a:t>
            </a:r>
            <a:r>
              <a:rPr lang="en" sz="2000" dirty="0">
                <a:solidFill>
                  <a:srgbClr val="003679"/>
                </a:solidFill>
                <a:latin typeface="+mn-lt"/>
                <a:ea typeface="Calibri"/>
                <a:cs typeface="Calibri"/>
                <a:sym typeface="Calibri"/>
              </a:rPr>
              <a:t>Scale (individual/ family/ work/ communities/ world)</a:t>
            </a:r>
            <a:endParaRPr sz="2000" dirty="0">
              <a:solidFill>
                <a:srgbClr val="003679"/>
              </a:solidFill>
              <a:latin typeface="+mn-lt"/>
              <a:ea typeface="Calibri"/>
              <a:cs typeface="Calibri"/>
              <a:sym typeface="Calibri"/>
            </a:endParaRPr>
          </a:p>
          <a:p>
            <a:pPr marL="0" lvl="0" indent="0" algn="l" rtl="0">
              <a:lnSpc>
                <a:spcPct val="98181"/>
              </a:lnSpc>
              <a:spcBef>
                <a:spcPts val="1000"/>
              </a:spcBef>
              <a:spcAft>
                <a:spcPts val="0"/>
              </a:spcAft>
              <a:buClr>
                <a:schemeClr val="dk1"/>
              </a:buClr>
              <a:buSzPts val="1100"/>
              <a:buFont typeface="Arial"/>
              <a:buNone/>
            </a:pPr>
            <a:r>
              <a:rPr lang="en" sz="2000" b="1" dirty="0">
                <a:solidFill>
                  <a:srgbClr val="003679"/>
                </a:solidFill>
                <a:latin typeface="+mn-lt"/>
              </a:rPr>
              <a:t>3.</a:t>
            </a:r>
            <a:r>
              <a:rPr lang="lt-LT" sz="2000" b="1" dirty="0">
                <a:solidFill>
                  <a:srgbClr val="003679"/>
                </a:solidFill>
                <a:latin typeface="+mn-lt"/>
              </a:rPr>
              <a:t> </a:t>
            </a:r>
            <a:r>
              <a:rPr lang="en" sz="2000" dirty="0">
                <a:solidFill>
                  <a:srgbClr val="003679"/>
                </a:solidFill>
                <a:latin typeface="+mn-lt"/>
                <a:ea typeface="Calibri"/>
                <a:cs typeface="Calibri"/>
                <a:sym typeface="Calibri"/>
              </a:rPr>
              <a:t>Life stages (toddler/ child/ young adult)</a:t>
            </a:r>
            <a:endParaRPr dirty="0">
              <a:solidFill>
                <a:srgbClr val="003679"/>
              </a:solidFill>
              <a:latin typeface="+mn-lt"/>
            </a:endParaRPr>
          </a:p>
        </p:txBody>
      </p:sp>
      <p:pic>
        <p:nvPicPr>
          <p:cNvPr id="8" name="Google Shape;139;p27">
            <a:extLst>
              <a:ext uri="{FF2B5EF4-FFF2-40B4-BE49-F238E27FC236}">
                <a16:creationId xmlns:a16="http://schemas.microsoft.com/office/drawing/2014/main" id="{9130AE45-4CFB-4B08-8616-B4674DAF18E2}"/>
              </a:ext>
            </a:extLst>
          </p:cNvPr>
          <p:cNvPicPr preferRelativeResize="0"/>
          <p:nvPr/>
        </p:nvPicPr>
        <p:blipFill>
          <a:blip r:embed="rId3">
            <a:alphaModFix/>
          </a:blip>
          <a:stretch>
            <a:fillRect/>
          </a:stretch>
        </p:blipFill>
        <p:spPr>
          <a:xfrm>
            <a:off x="7028301" y="238050"/>
            <a:ext cx="1917225" cy="779675"/>
          </a:xfrm>
          <a:prstGeom prst="rect">
            <a:avLst/>
          </a:prstGeom>
          <a:noFill/>
          <a:ln>
            <a:noFill/>
          </a:ln>
        </p:spPr>
      </p:pic>
      <p:grpSp>
        <p:nvGrpSpPr>
          <p:cNvPr id="13" name="Graphic 17" descr="Lightbulb">
            <a:extLst>
              <a:ext uri="{FF2B5EF4-FFF2-40B4-BE49-F238E27FC236}">
                <a16:creationId xmlns:a16="http://schemas.microsoft.com/office/drawing/2014/main" id="{DF6A7F71-0792-4207-8DCA-835253190E33}"/>
              </a:ext>
            </a:extLst>
          </p:cNvPr>
          <p:cNvGrpSpPr/>
          <p:nvPr/>
        </p:nvGrpSpPr>
        <p:grpSpPr>
          <a:xfrm>
            <a:off x="5706680" y="1639629"/>
            <a:ext cx="2643241" cy="2643241"/>
            <a:chOff x="6004572" y="1646717"/>
            <a:chExt cx="2643241" cy="2643241"/>
          </a:xfrm>
        </p:grpSpPr>
        <p:sp>
          <p:nvSpPr>
            <p:cNvPr id="14" name="Freeform: Shape 13">
              <a:extLst>
                <a:ext uri="{FF2B5EF4-FFF2-40B4-BE49-F238E27FC236}">
                  <a16:creationId xmlns:a16="http://schemas.microsoft.com/office/drawing/2014/main" id="{D13BD43B-5CF9-4F1A-9B30-179231B94E62}"/>
                </a:ext>
              </a:extLst>
            </p:cNvPr>
            <p:cNvSpPr/>
            <p:nvPr/>
          </p:nvSpPr>
          <p:spPr>
            <a:xfrm>
              <a:off x="6908669" y="3349293"/>
              <a:ext cx="826013" cy="275338"/>
            </a:xfrm>
            <a:custGeom>
              <a:avLst/>
              <a:gdLst>
                <a:gd name="connsiteX0" fmla="*/ 142186 w 826012"/>
                <a:gd name="connsiteY0" fmla="*/ 59585 h 275337"/>
                <a:gd name="connsiteX1" fmla="*/ 692861 w 826012"/>
                <a:gd name="connsiteY1" fmla="*/ 59585 h 275337"/>
                <a:gd name="connsiteX2" fmla="*/ 775463 w 826012"/>
                <a:gd name="connsiteY2" fmla="*/ 142186 h 275337"/>
                <a:gd name="connsiteX3" fmla="*/ 692861 w 826012"/>
                <a:gd name="connsiteY3" fmla="*/ 224787 h 275337"/>
                <a:gd name="connsiteX4" fmla="*/ 142186 w 826012"/>
                <a:gd name="connsiteY4" fmla="*/ 224787 h 275337"/>
                <a:gd name="connsiteX5" fmla="*/ 59585 w 826012"/>
                <a:gd name="connsiteY5" fmla="*/ 142186 h 275337"/>
                <a:gd name="connsiteX6" fmla="*/ 142186 w 826012"/>
                <a:gd name="connsiteY6" fmla="*/ 59585 h 27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012" h="275337">
                  <a:moveTo>
                    <a:pt x="142186" y="59585"/>
                  </a:moveTo>
                  <a:lnTo>
                    <a:pt x="692861" y="59585"/>
                  </a:lnTo>
                  <a:cubicBezTo>
                    <a:pt x="739669" y="59585"/>
                    <a:pt x="775463" y="95379"/>
                    <a:pt x="775463" y="142186"/>
                  </a:cubicBezTo>
                  <a:cubicBezTo>
                    <a:pt x="775463" y="188993"/>
                    <a:pt x="739669" y="224787"/>
                    <a:pt x="692861" y="224787"/>
                  </a:cubicBezTo>
                  <a:lnTo>
                    <a:pt x="142186" y="224787"/>
                  </a:lnTo>
                  <a:cubicBezTo>
                    <a:pt x="95379" y="224787"/>
                    <a:pt x="59585" y="188993"/>
                    <a:pt x="59585" y="142186"/>
                  </a:cubicBezTo>
                  <a:cubicBezTo>
                    <a:pt x="59585" y="95379"/>
                    <a:pt x="95379" y="59585"/>
                    <a:pt x="142186" y="59585"/>
                  </a:cubicBezTo>
                  <a:close/>
                </a:path>
              </a:pathLst>
            </a:custGeom>
            <a:solidFill>
              <a:srgbClr val="0072C0"/>
            </a:solidFill>
            <a:ln w="2748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79567D8A-D201-40BA-8B49-5353FCA6AFAE}"/>
                </a:ext>
              </a:extLst>
            </p:cNvPr>
            <p:cNvSpPr/>
            <p:nvPr/>
          </p:nvSpPr>
          <p:spPr>
            <a:xfrm>
              <a:off x="6908669" y="3624630"/>
              <a:ext cx="826013" cy="275338"/>
            </a:xfrm>
            <a:custGeom>
              <a:avLst/>
              <a:gdLst>
                <a:gd name="connsiteX0" fmla="*/ 142186 w 826012"/>
                <a:gd name="connsiteY0" fmla="*/ 59585 h 275337"/>
                <a:gd name="connsiteX1" fmla="*/ 692861 w 826012"/>
                <a:gd name="connsiteY1" fmla="*/ 59585 h 275337"/>
                <a:gd name="connsiteX2" fmla="*/ 775463 w 826012"/>
                <a:gd name="connsiteY2" fmla="*/ 142186 h 275337"/>
                <a:gd name="connsiteX3" fmla="*/ 692861 w 826012"/>
                <a:gd name="connsiteY3" fmla="*/ 224787 h 275337"/>
                <a:gd name="connsiteX4" fmla="*/ 142186 w 826012"/>
                <a:gd name="connsiteY4" fmla="*/ 224787 h 275337"/>
                <a:gd name="connsiteX5" fmla="*/ 59585 w 826012"/>
                <a:gd name="connsiteY5" fmla="*/ 142186 h 275337"/>
                <a:gd name="connsiteX6" fmla="*/ 142186 w 826012"/>
                <a:gd name="connsiteY6" fmla="*/ 59585 h 27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012" h="275337">
                  <a:moveTo>
                    <a:pt x="142186" y="59585"/>
                  </a:moveTo>
                  <a:lnTo>
                    <a:pt x="692861" y="59585"/>
                  </a:lnTo>
                  <a:cubicBezTo>
                    <a:pt x="739669" y="59585"/>
                    <a:pt x="775463" y="95379"/>
                    <a:pt x="775463" y="142186"/>
                  </a:cubicBezTo>
                  <a:cubicBezTo>
                    <a:pt x="775463" y="188993"/>
                    <a:pt x="739669" y="224787"/>
                    <a:pt x="692861" y="224787"/>
                  </a:cubicBezTo>
                  <a:lnTo>
                    <a:pt x="142186" y="224787"/>
                  </a:lnTo>
                  <a:cubicBezTo>
                    <a:pt x="95379" y="224787"/>
                    <a:pt x="59585" y="188993"/>
                    <a:pt x="59585" y="142186"/>
                  </a:cubicBezTo>
                  <a:cubicBezTo>
                    <a:pt x="59585" y="95379"/>
                    <a:pt x="95379" y="59585"/>
                    <a:pt x="142186" y="59585"/>
                  </a:cubicBezTo>
                  <a:close/>
                </a:path>
              </a:pathLst>
            </a:custGeom>
            <a:solidFill>
              <a:srgbClr val="003679"/>
            </a:solidFill>
            <a:ln w="2748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AA2DBEC1-4A4D-47F7-B79F-38B60EF831C6}"/>
                </a:ext>
              </a:extLst>
            </p:cNvPr>
            <p:cNvSpPr/>
            <p:nvPr/>
          </p:nvSpPr>
          <p:spPr>
            <a:xfrm>
              <a:off x="7087638" y="3899968"/>
              <a:ext cx="468074" cy="275338"/>
            </a:xfrm>
            <a:custGeom>
              <a:avLst/>
              <a:gdLst>
                <a:gd name="connsiteX0" fmla="*/ 59585 w 468073"/>
                <a:gd name="connsiteY0" fmla="*/ 59585 h 275337"/>
                <a:gd name="connsiteX1" fmla="*/ 238554 w 468073"/>
                <a:gd name="connsiteY1" fmla="*/ 224787 h 275337"/>
                <a:gd name="connsiteX2" fmla="*/ 417524 w 468073"/>
                <a:gd name="connsiteY2" fmla="*/ 59585 h 275337"/>
                <a:gd name="connsiteX3" fmla="*/ 59585 w 468073"/>
                <a:gd name="connsiteY3" fmla="*/ 59585 h 275337"/>
              </a:gdLst>
              <a:ahLst/>
              <a:cxnLst>
                <a:cxn ang="0">
                  <a:pos x="connsiteX0" y="connsiteY0"/>
                </a:cxn>
                <a:cxn ang="0">
                  <a:pos x="connsiteX1" y="connsiteY1"/>
                </a:cxn>
                <a:cxn ang="0">
                  <a:pos x="connsiteX2" y="connsiteY2"/>
                </a:cxn>
                <a:cxn ang="0">
                  <a:pos x="connsiteX3" y="connsiteY3"/>
                </a:cxn>
              </a:cxnLst>
              <a:rect l="l" t="t" r="r" b="b"/>
              <a:pathLst>
                <a:path w="468073" h="275337">
                  <a:moveTo>
                    <a:pt x="59585" y="59585"/>
                  </a:moveTo>
                  <a:cubicBezTo>
                    <a:pt x="67845" y="153200"/>
                    <a:pt x="144939" y="224787"/>
                    <a:pt x="238554" y="224787"/>
                  </a:cubicBezTo>
                  <a:cubicBezTo>
                    <a:pt x="332169" y="224787"/>
                    <a:pt x="409264" y="153200"/>
                    <a:pt x="417524" y="59585"/>
                  </a:cubicBezTo>
                  <a:lnTo>
                    <a:pt x="59585" y="59585"/>
                  </a:lnTo>
                  <a:close/>
                </a:path>
              </a:pathLst>
            </a:custGeom>
            <a:solidFill>
              <a:srgbClr val="003679"/>
            </a:solidFill>
            <a:ln w="27484"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A4470FA-4750-42AE-8356-76730F502EC9}"/>
                </a:ext>
              </a:extLst>
            </p:cNvPr>
            <p:cNvSpPr/>
            <p:nvPr/>
          </p:nvSpPr>
          <p:spPr>
            <a:xfrm>
              <a:off x="6550730" y="1752335"/>
              <a:ext cx="1541891" cy="1596958"/>
            </a:xfrm>
            <a:custGeom>
              <a:avLst/>
              <a:gdLst>
                <a:gd name="connsiteX0" fmla="*/ 775463 w 1541890"/>
                <a:gd name="connsiteY0" fmla="*/ 59585 h 1596958"/>
                <a:gd name="connsiteX1" fmla="*/ 775463 w 1541890"/>
                <a:gd name="connsiteY1" fmla="*/ 59585 h 1596958"/>
                <a:gd name="connsiteX2" fmla="*/ 775463 w 1541890"/>
                <a:gd name="connsiteY2" fmla="*/ 59585 h 1596958"/>
                <a:gd name="connsiteX3" fmla="*/ 59585 w 1541890"/>
                <a:gd name="connsiteY3" fmla="*/ 767202 h 1596958"/>
                <a:gd name="connsiteX4" fmla="*/ 59585 w 1541890"/>
                <a:gd name="connsiteY4" fmla="*/ 791983 h 1596958"/>
                <a:gd name="connsiteX5" fmla="*/ 109146 w 1541890"/>
                <a:gd name="connsiteY5" fmla="*/ 1039787 h 1596958"/>
                <a:gd name="connsiteX6" fmla="*/ 233047 w 1541890"/>
                <a:gd name="connsiteY6" fmla="*/ 1243537 h 1596958"/>
                <a:gd name="connsiteX7" fmla="*/ 401003 w 1541890"/>
                <a:gd name="connsiteY7" fmla="*/ 1516121 h 1596958"/>
                <a:gd name="connsiteX8" fmla="*/ 450564 w 1541890"/>
                <a:gd name="connsiteY8" fmla="*/ 1546408 h 1596958"/>
                <a:gd name="connsiteX9" fmla="*/ 1100361 w 1541890"/>
                <a:gd name="connsiteY9" fmla="*/ 1546408 h 1596958"/>
                <a:gd name="connsiteX10" fmla="*/ 1149922 w 1541890"/>
                <a:gd name="connsiteY10" fmla="*/ 1516121 h 1596958"/>
                <a:gd name="connsiteX11" fmla="*/ 1317878 w 1541890"/>
                <a:gd name="connsiteY11" fmla="*/ 1243537 h 1596958"/>
                <a:gd name="connsiteX12" fmla="*/ 1441780 w 1541890"/>
                <a:gd name="connsiteY12" fmla="*/ 1039787 h 1596958"/>
                <a:gd name="connsiteX13" fmla="*/ 1491340 w 1541890"/>
                <a:gd name="connsiteY13" fmla="*/ 791983 h 1596958"/>
                <a:gd name="connsiteX14" fmla="*/ 1491340 w 1541890"/>
                <a:gd name="connsiteY14" fmla="*/ 767202 h 1596958"/>
                <a:gd name="connsiteX15" fmla="*/ 775463 w 1541890"/>
                <a:gd name="connsiteY15" fmla="*/ 59585 h 1596958"/>
                <a:gd name="connsiteX16" fmla="*/ 1326138 w 1541890"/>
                <a:gd name="connsiteY16" fmla="*/ 789229 h 1596958"/>
                <a:gd name="connsiteX17" fmla="*/ 1287591 w 1541890"/>
                <a:gd name="connsiteY17" fmla="*/ 981966 h 1596958"/>
                <a:gd name="connsiteX18" fmla="*/ 1193976 w 1541890"/>
                <a:gd name="connsiteY18" fmla="*/ 1133401 h 1596958"/>
                <a:gd name="connsiteX19" fmla="*/ 1034280 w 1541890"/>
                <a:gd name="connsiteY19" fmla="*/ 1381205 h 1596958"/>
                <a:gd name="connsiteX20" fmla="*/ 775463 w 1541890"/>
                <a:gd name="connsiteY20" fmla="*/ 1381205 h 1596958"/>
                <a:gd name="connsiteX21" fmla="*/ 519399 w 1541890"/>
                <a:gd name="connsiteY21" fmla="*/ 1381205 h 1596958"/>
                <a:gd name="connsiteX22" fmla="*/ 359703 w 1541890"/>
                <a:gd name="connsiteY22" fmla="*/ 1133401 h 1596958"/>
                <a:gd name="connsiteX23" fmla="*/ 266088 w 1541890"/>
                <a:gd name="connsiteY23" fmla="*/ 981966 h 1596958"/>
                <a:gd name="connsiteX24" fmla="*/ 227541 w 1541890"/>
                <a:gd name="connsiteY24" fmla="*/ 789229 h 1596958"/>
                <a:gd name="connsiteX25" fmla="*/ 227541 w 1541890"/>
                <a:gd name="connsiteY25" fmla="*/ 767202 h 1596958"/>
                <a:gd name="connsiteX26" fmla="*/ 778216 w 1541890"/>
                <a:gd name="connsiteY26" fmla="*/ 222034 h 1596958"/>
                <a:gd name="connsiteX27" fmla="*/ 778216 w 1541890"/>
                <a:gd name="connsiteY27" fmla="*/ 222034 h 1596958"/>
                <a:gd name="connsiteX28" fmla="*/ 778216 w 1541890"/>
                <a:gd name="connsiteY28" fmla="*/ 222034 h 1596958"/>
                <a:gd name="connsiteX29" fmla="*/ 778216 w 1541890"/>
                <a:gd name="connsiteY29" fmla="*/ 222034 h 1596958"/>
                <a:gd name="connsiteX30" fmla="*/ 778216 w 1541890"/>
                <a:gd name="connsiteY30" fmla="*/ 222034 h 1596958"/>
                <a:gd name="connsiteX31" fmla="*/ 778216 w 1541890"/>
                <a:gd name="connsiteY31" fmla="*/ 222034 h 1596958"/>
                <a:gd name="connsiteX32" fmla="*/ 778216 w 1541890"/>
                <a:gd name="connsiteY32" fmla="*/ 222034 h 1596958"/>
                <a:gd name="connsiteX33" fmla="*/ 1328891 w 1541890"/>
                <a:gd name="connsiteY33" fmla="*/ 767202 h 1596958"/>
                <a:gd name="connsiteX34" fmla="*/ 1328891 w 1541890"/>
                <a:gd name="connsiteY34" fmla="*/ 789229 h 159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541890" h="1596958">
                  <a:moveTo>
                    <a:pt x="775463" y="59585"/>
                  </a:moveTo>
                  <a:cubicBezTo>
                    <a:pt x="775463" y="59585"/>
                    <a:pt x="775463" y="59585"/>
                    <a:pt x="775463" y="59585"/>
                  </a:cubicBezTo>
                  <a:cubicBezTo>
                    <a:pt x="775463" y="59585"/>
                    <a:pt x="775463" y="59585"/>
                    <a:pt x="775463" y="59585"/>
                  </a:cubicBezTo>
                  <a:cubicBezTo>
                    <a:pt x="384483" y="62338"/>
                    <a:pt x="67845" y="376223"/>
                    <a:pt x="59585" y="767202"/>
                  </a:cubicBezTo>
                  <a:lnTo>
                    <a:pt x="59585" y="791983"/>
                  </a:lnTo>
                  <a:cubicBezTo>
                    <a:pt x="62338" y="877338"/>
                    <a:pt x="78858" y="959939"/>
                    <a:pt x="109146" y="1039787"/>
                  </a:cubicBezTo>
                  <a:cubicBezTo>
                    <a:pt x="139433" y="1114128"/>
                    <a:pt x="180733" y="1182962"/>
                    <a:pt x="233047" y="1243537"/>
                  </a:cubicBezTo>
                  <a:cubicBezTo>
                    <a:pt x="299129" y="1315124"/>
                    <a:pt x="370716" y="1455547"/>
                    <a:pt x="401003" y="1516121"/>
                  </a:cubicBezTo>
                  <a:cubicBezTo>
                    <a:pt x="409264" y="1535394"/>
                    <a:pt x="428537" y="1546408"/>
                    <a:pt x="450564" y="1546408"/>
                  </a:cubicBezTo>
                  <a:lnTo>
                    <a:pt x="1100361" y="1546408"/>
                  </a:lnTo>
                  <a:cubicBezTo>
                    <a:pt x="1122388" y="1546408"/>
                    <a:pt x="1141662" y="1535394"/>
                    <a:pt x="1149922" y="1516121"/>
                  </a:cubicBezTo>
                  <a:cubicBezTo>
                    <a:pt x="1180209" y="1455547"/>
                    <a:pt x="1251797" y="1315124"/>
                    <a:pt x="1317878" y="1243537"/>
                  </a:cubicBezTo>
                  <a:cubicBezTo>
                    <a:pt x="1370192" y="1182962"/>
                    <a:pt x="1414246" y="1114128"/>
                    <a:pt x="1441780" y="1039787"/>
                  </a:cubicBezTo>
                  <a:cubicBezTo>
                    <a:pt x="1472067" y="959939"/>
                    <a:pt x="1488587" y="877338"/>
                    <a:pt x="1491340" y="791983"/>
                  </a:cubicBezTo>
                  <a:lnTo>
                    <a:pt x="1491340" y="767202"/>
                  </a:lnTo>
                  <a:cubicBezTo>
                    <a:pt x="1483080" y="376223"/>
                    <a:pt x="1166442" y="62338"/>
                    <a:pt x="775463" y="59585"/>
                  </a:cubicBezTo>
                  <a:close/>
                  <a:moveTo>
                    <a:pt x="1326138" y="789229"/>
                  </a:moveTo>
                  <a:cubicBezTo>
                    <a:pt x="1323384" y="855311"/>
                    <a:pt x="1309618" y="921391"/>
                    <a:pt x="1287591" y="981966"/>
                  </a:cubicBezTo>
                  <a:cubicBezTo>
                    <a:pt x="1265564" y="1037033"/>
                    <a:pt x="1235276" y="1089348"/>
                    <a:pt x="1193976" y="1133401"/>
                  </a:cubicBezTo>
                  <a:cubicBezTo>
                    <a:pt x="1130648" y="1210496"/>
                    <a:pt x="1075581" y="1293097"/>
                    <a:pt x="1034280" y="1381205"/>
                  </a:cubicBezTo>
                  <a:lnTo>
                    <a:pt x="775463" y="1381205"/>
                  </a:lnTo>
                  <a:lnTo>
                    <a:pt x="519399" y="1381205"/>
                  </a:lnTo>
                  <a:cubicBezTo>
                    <a:pt x="475345" y="1293097"/>
                    <a:pt x="420277" y="1210496"/>
                    <a:pt x="359703" y="1133401"/>
                  </a:cubicBezTo>
                  <a:cubicBezTo>
                    <a:pt x="321156" y="1089348"/>
                    <a:pt x="288115" y="1037033"/>
                    <a:pt x="266088" y="981966"/>
                  </a:cubicBezTo>
                  <a:cubicBezTo>
                    <a:pt x="241308" y="921391"/>
                    <a:pt x="230294" y="855311"/>
                    <a:pt x="227541" y="789229"/>
                  </a:cubicBezTo>
                  <a:lnTo>
                    <a:pt x="227541" y="767202"/>
                  </a:lnTo>
                  <a:cubicBezTo>
                    <a:pt x="233047" y="467084"/>
                    <a:pt x="478098" y="224787"/>
                    <a:pt x="778216" y="222034"/>
                  </a:cubicBezTo>
                  <a:lnTo>
                    <a:pt x="778216" y="222034"/>
                  </a:lnTo>
                  <a:lnTo>
                    <a:pt x="778216" y="222034"/>
                  </a:lnTo>
                  <a:cubicBezTo>
                    <a:pt x="778216" y="222034"/>
                    <a:pt x="778216" y="222034"/>
                    <a:pt x="778216" y="222034"/>
                  </a:cubicBezTo>
                  <a:cubicBezTo>
                    <a:pt x="778216" y="222034"/>
                    <a:pt x="778216" y="222034"/>
                    <a:pt x="778216" y="222034"/>
                  </a:cubicBezTo>
                  <a:lnTo>
                    <a:pt x="778216" y="222034"/>
                  </a:lnTo>
                  <a:lnTo>
                    <a:pt x="778216" y="222034"/>
                  </a:lnTo>
                  <a:cubicBezTo>
                    <a:pt x="1078334" y="224787"/>
                    <a:pt x="1323384" y="464331"/>
                    <a:pt x="1328891" y="767202"/>
                  </a:cubicBezTo>
                  <a:lnTo>
                    <a:pt x="1328891" y="789229"/>
                  </a:lnTo>
                  <a:close/>
                </a:path>
              </a:pathLst>
            </a:custGeom>
            <a:solidFill>
              <a:srgbClr val="F7EE00"/>
            </a:solidFill>
            <a:ln w="27484" cap="flat">
              <a:noFill/>
              <a:prstDash val="solid"/>
              <a:miter/>
            </a:ln>
          </p:spPr>
          <p:txBody>
            <a:bodyPr rtlCol="0" anchor="ctr"/>
            <a:lstStyle/>
            <a:p>
              <a:endParaRPr lang="en-US"/>
            </a:p>
          </p:txBody>
        </p:sp>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1505</Words>
  <Application>Microsoft Office PowerPoint</Application>
  <PresentationFormat>On-screen Show (16:9)</PresentationFormat>
  <Paragraphs>113</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Times New Roman</vt:lpstr>
      <vt:lpstr>Wingdings</vt:lpstr>
      <vt:lpstr>Simple Light</vt:lpstr>
      <vt:lpstr>PowerPoint Presentation</vt:lpstr>
      <vt:lpstr>Activity 1: Throw the ball</vt:lpstr>
      <vt:lpstr>Activity 1: Where in the world?</vt:lpstr>
      <vt:lpstr>Activity 1: Where in the world?</vt:lpstr>
      <vt:lpstr>Activity 2: “Good” teamwork</vt:lpstr>
      <vt:lpstr>      Activity 3: Team allocation and collaboration tools </vt:lpstr>
      <vt:lpstr>Activity 4: Personal values  and strengths</vt:lpstr>
      <vt:lpstr>Activity 5: Concept of  “challenge”</vt:lpstr>
      <vt:lpstr>Activity 5: Concept of  “challenge” </vt:lpstr>
      <vt:lpstr>PowerPoint Presentation</vt:lpstr>
      <vt:lpstr>Activity 6: What challenge?</vt:lpstr>
      <vt:lpstr>Activity 6: What challenge? </vt:lpstr>
      <vt:lpstr>Activity 7: What challenge? </vt:lpstr>
      <vt:lpstr>Activity 8: Defining users? </vt:lpstr>
      <vt:lpstr>Activity 9: Interview questions</vt:lpstr>
      <vt:lpstr>Activity 10: Designing questions</vt:lpstr>
      <vt:lpstr>PowerPoint Presentation</vt:lpstr>
      <vt:lpstr>Activity 1: Warm up /  creativity training</vt:lpstr>
      <vt:lpstr>Activity 2: Teamwork through  ideational techniques</vt:lpstr>
      <vt:lpstr>Activity 3: Brainstorming clients’  needs / identifying problems</vt:lpstr>
      <vt:lpstr>Activity 4: Collecting  and refining ideas</vt:lpstr>
      <vt:lpstr>Activity 4: Example</vt:lpstr>
      <vt:lpstr>Activity 5: Choosing the  best idea </vt:lpstr>
      <vt:lpstr>PowerPoint Presentation</vt:lpstr>
      <vt:lpstr>Activity 1: Cultural knowledge about  target markets and communities</vt:lpstr>
      <vt:lpstr>Activity 2: Pitching</vt:lpstr>
      <vt:lpstr>Activity 2: Pitching</vt:lpstr>
      <vt:lpstr>Activity 3: Attending meetings with  real life professionals </vt:lpstr>
      <vt:lpstr>Activity 4: Creating a prototype</vt:lpstr>
      <vt:lpstr>Activity 5: Pitching  to business agels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Lankauskaitė Viktorija</cp:lastModifiedBy>
  <cp:revision>48</cp:revision>
  <dcterms:modified xsi:type="dcterms:W3CDTF">2022-08-29T14:59:53Z</dcterms:modified>
</cp:coreProperties>
</file>